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9" r:id="rId3"/>
    <p:sldId id="312" r:id="rId4"/>
    <p:sldId id="310" r:id="rId5"/>
    <p:sldId id="317" r:id="rId6"/>
    <p:sldId id="316" r:id="rId7"/>
    <p:sldId id="263" r:id="rId8"/>
    <p:sldId id="313" r:id="rId9"/>
    <p:sldId id="261" r:id="rId10"/>
    <p:sldId id="302" r:id="rId11"/>
    <p:sldId id="304" r:id="rId12"/>
    <p:sldId id="305" r:id="rId13"/>
    <p:sldId id="307" r:id="rId14"/>
    <p:sldId id="267" r:id="rId15"/>
    <p:sldId id="314" r:id="rId16"/>
    <p:sldId id="311" r:id="rId17"/>
    <p:sldId id="271" r:id="rId18"/>
    <p:sldId id="275" r:id="rId19"/>
    <p:sldId id="272" r:id="rId20"/>
    <p:sldId id="273" r:id="rId21"/>
    <p:sldId id="274" r:id="rId22"/>
    <p:sldId id="31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41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EB472E-061E-4052-B736-DD7B40164B47}" type="datetimeFigureOut">
              <a:rPr lang="sl-SI" smtClean="0"/>
              <a:pPr/>
              <a:t>29. 04. 2023</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D7896F-E002-4326-9272-4B87681DE880}" type="slidenum">
              <a:rPr lang="sl-SI" smtClean="0"/>
              <a:pPr/>
              <a:t>‹#›</a:t>
            </a:fld>
            <a:endParaRPr lang="sl-SI"/>
          </a:p>
        </p:txBody>
      </p:sp>
    </p:spTree>
    <p:extLst>
      <p:ext uri="{BB962C8B-B14F-4D97-AF65-F5344CB8AC3E}">
        <p14:creationId xmlns:p14="http://schemas.microsoft.com/office/powerpoint/2010/main" val="175049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A1D7896F-E002-4326-9272-4B87681DE880}" type="slidenum">
              <a:rPr lang="sl-SI" smtClean="0"/>
              <a:pPr/>
              <a:t>10</a:t>
            </a:fld>
            <a:endParaRPr lang="sl-SI"/>
          </a:p>
        </p:txBody>
      </p:sp>
    </p:spTree>
    <p:extLst>
      <p:ext uri="{BB962C8B-B14F-4D97-AF65-F5344CB8AC3E}">
        <p14:creationId xmlns:p14="http://schemas.microsoft.com/office/powerpoint/2010/main" val="237470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3328602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30599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357004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109400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68270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213339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40621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19098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414511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391574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BCE4D1B2-5C9B-42AD-9323-6C035C0B9AE3}" type="datetimeFigureOut">
              <a:rPr lang="pt-PT" smtClean="0"/>
              <a:pPr/>
              <a:t>29/04/2023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A8831B7-7392-4951-99A8-EBA945B71474}" type="slidenum">
              <a:rPr lang="pt-PT" smtClean="0"/>
              <a:pPr/>
              <a:t>‹#›</a:t>
            </a:fld>
            <a:endParaRPr lang="pt-PT"/>
          </a:p>
        </p:txBody>
      </p:sp>
    </p:spTree>
    <p:extLst>
      <p:ext uri="{BB962C8B-B14F-4D97-AF65-F5344CB8AC3E}">
        <p14:creationId xmlns:p14="http://schemas.microsoft.com/office/powerpoint/2010/main" val="376591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BEBA8EAE-BF5A-486C-A8C5-ECC9F3942E4B}">
                <a14:imgProps xmlns:a14="http://schemas.microsoft.com/office/drawing/2010/main">
                  <a14:imgLayer r:embed="rId14">
                    <a14:imgEffect>
                      <a14:colorTemperature colorTemp="11200"/>
                    </a14:imgEffect>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4D1B2-5C9B-42AD-9323-6C035C0B9AE3}" type="datetimeFigureOut">
              <a:rPr lang="pt-PT" smtClean="0"/>
              <a:pPr/>
              <a:t>29/04/2023</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831B7-7392-4951-99A8-EBA945B71474}" type="slidenum">
              <a:rPr lang="pt-PT" smtClean="0"/>
              <a:pPr/>
              <a:t>‹#›</a:t>
            </a:fld>
            <a:endParaRPr lang="pt-PT"/>
          </a:p>
        </p:txBody>
      </p:sp>
    </p:spTree>
    <p:extLst>
      <p:ext uri="{BB962C8B-B14F-4D97-AF65-F5344CB8AC3E}">
        <p14:creationId xmlns:p14="http://schemas.microsoft.com/office/powerpoint/2010/main" val="2735677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microsoft.com/office/2007/relationships/hdphoto" Target="../media/hdphoto1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16.png"/><Relationship Id="rId14" Type="http://schemas.microsoft.com/office/2007/relationships/hdphoto" Target="../media/hdphoto14.wdp"/></Relationships>
</file>

<file path=ppt/slides/_rels/slide1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1.jpe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9.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8.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37.png"/><Relationship Id="rId18" Type="http://schemas.microsoft.com/office/2007/relationships/hdphoto" Target="../media/hdphoto15.wdp"/><Relationship Id="rId3" Type="http://schemas.openxmlformats.org/officeDocument/2006/relationships/image" Target="../media/image32.png"/><Relationship Id="rId21" Type="http://schemas.openxmlformats.org/officeDocument/2006/relationships/image" Target="../media/image41.png"/><Relationship Id="rId7" Type="http://schemas.openxmlformats.org/officeDocument/2006/relationships/image" Target="../media/image34.png"/><Relationship Id="rId12" Type="http://schemas.microsoft.com/office/2007/relationships/hdphoto" Target="../media/hdphoto25.wdp"/><Relationship Id="rId17" Type="http://schemas.openxmlformats.org/officeDocument/2006/relationships/image" Target="../media/image39.png"/><Relationship Id="rId2" Type="http://schemas.openxmlformats.org/officeDocument/2006/relationships/image" Target="../media/image31.jpeg"/><Relationship Id="rId16" Type="http://schemas.microsoft.com/office/2007/relationships/hdphoto" Target="../media/hdphoto27.wdp"/><Relationship Id="rId20" Type="http://schemas.microsoft.com/office/2007/relationships/hdphoto" Target="../media/hdphoto28.wdp"/><Relationship Id="rId1" Type="http://schemas.openxmlformats.org/officeDocument/2006/relationships/slideLayout" Target="../slideLayouts/slideLayout2.xml"/><Relationship Id="rId6" Type="http://schemas.microsoft.com/office/2007/relationships/hdphoto" Target="../media/hdphoto22.wdp"/><Relationship Id="rId11" Type="http://schemas.openxmlformats.org/officeDocument/2006/relationships/image" Target="../media/image36.png"/><Relationship Id="rId24" Type="http://schemas.microsoft.com/office/2007/relationships/hdphoto" Target="../media/hdphoto30.wdp"/><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10" Type="http://schemas.microsoft.com/office/2007/relationships/hdphoto" Target="../media/hdphoto24.wdp"/><Relationship Id="rId19" Type="http://schemas.openxmlformats.org/officeDocument/2006/relationships/image" Target="../media/image40.png"/><Relationship Id="rId4" Type="http://schemas.microsoft.com/office/2007/relationships/hdphoto" Target="../media/hdphoto21.wdp"/><Relationship Id="rId9" Type="http://schemas.openxmlformats.org/officeDocument/2006/relationships/image" Target="../media/image35.png"/><Relationship Id="rId14" Type="http://schemas.microsoft.com/office/2007/relationships/hdphoto" Target="../media/hdphoto26.wdp"/><Relationship Id="rId22" Type="http://schemas.microsoft.com/office/2007/relationships/hdphoto" Target="../media/hdphoto29.wdp"/></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microsoft.com/office/2007/relationships/hdphoto" Target="../media/hdphoto32.wdp"/></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microsoft.com/office/2007/relationships/hdphoto" Target="../media/hdphoto33.wdp"/></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microsoft.com/office/2007/relationships/hdphoto" Target="../media/hdphoto34.wdp"/></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microsoft.com/office/2007/relationships/hdphoto" Target="../media/hdphoto35.wdp"/></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microsoft.com/office/2007/relationships/hdphoto" Target="../media/hdphoto36.wdp"/></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microsoft.com/office/2007/relationships/hdphoto" Target="../media/hdphoto37.wdp"/></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microsoft.com/office/2007/relationships/hdphoto" Target="../media/hdphoto38.wdp"/></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microsoft.com/office/2007/relationships/hdphoto" Target="../media/hdphoto39.wdp"/></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microsoft.com/office/2007/relationships/hdphoto" Target="../media/hdphoto40.wdp"/></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microsoft.com/office/2007/relationships/hdphoto" Target="../media/hdphoto4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microsoft.com/office/2007/relationships/hdphoto" Target="../media/hdphoto42.wdp"/></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microsoft.com/office/2007/relationships/hdphoto" Target="../media/hdphoto43.wdp"/></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microsoft.com/office/2007/relationships/hdphoto" Target="../media/hdphoto44.wdp"/></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7.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0347" y="332656"/>
            <a:ext cx="8640960" cy="6494085"/>
          </a:xfrm>
          <a:prstGeom prst="rect">
            <a:avLst/>
          </a:prstGeom>
          <a:noFill/>
        </p:spPr>
        <p:txBody>
          <a:bodyPr wrap="square" rtlCol="0">
            <a:spAutoFit/>
          </a:bodyPr>
          <a:lstStyle/>
          <a:p>
            <a:pPr algn="ctr"/>
            <a:r>
              <a:rPr lang="pt-PT" sz="1600" dirty="0">
                <a:solidFill>
                  <a:srgbClr val="FFFFFF"/>
                </a:solidFill>
                <a:effectLst/>
                <a:latin typeface="Book Antiqua" pitchFamily="18" charset="0"/>
                <a:ea typeface="Times New Roman"/>
              </a:rPr>
              <a:t> </a:t>
            </a:r>
            <a:r>
              <a:rPr lang="en-US" sz="3200" dirty="0">
                <a:solidFill>
                  <a:srgbClr val="FFFFFF"/>
                </a:solidFill>
                <a:latin typeface="Perpetua Titling MT" pitchFamily="18" charset="0"/>
                <a:ea typeface="Batang" pitchFamily="18" charset="-127"/>
                <a:cs typeface="Arial" pitchFamily="34" charset="0"/>
              </a:rPr>
              <a:t>Graphical interpretation</a:t>
            </a:r>
            <a:endParaRPr lang="sl-SI" sz="3200" dirty="0">
              <a:solidFill>
                <a:srgbClr val="FFFFFF"/>
              </a:solidFill>
              <a:latin typeface="Perpetua Titling MT" pitchFamily="18" charset="0"/>
              <a:ea typeface="Batang" pitchFamily="18" charset="-127"/>
              <a:cs typeface="Arial" pitchFamily="34" charset="0"/>
            </a:endParaRPr>
          </a:p>
          <a:p>
            <a:pPr algn="ctr"/>
            <a:r>
              <a:rPr lang="en-US" sz="3200" dirty="0">
                <a:solidFill>
                  <a:srgbClr val="FFFFFF"/>
                </a:solidFill>
                <a:latin typeface="Perpetua Titling MT" pitchFamily="18" charset="0"/>
                <a:ea typeface="Batang" pitchFamily="18" charset="-127"/>
                <a:cs typeface="Arial" pitchFamily="34" charset="0"/>
              </a:rPr>
              <a:t>of symbolism</a:t>
            </a:r>
            <a:r>
              <a:rPr lang="sl-SI" sz="3200" dirty="0">
                <a:solidFill>
                  <a:srgbClr val="FFFFFF"/>
                </a:solidFill>
                <a:latin typeface="Perpetua Titling MT" pitchFamily="18" charset="0"/>
                <a:ea typeface="Batang" pitchFamily="18" charset="-127"/>
                <a:cs typeface="Arial" pitchFamily="34" charset="0"/>
              </a:rPr>
              <a:t> in</a:t>
            </a:r>
          </a:p>
          <a:p>
            <a:pPr algn="ctr"/>
            <a:r>
              <a:rPr lang="en-US" sz="3200" dirty="0">
                <a:solidFill>
                  <a:srgbClr val="FFFFFF"/>
                </a:solidFill>
                <a:latin typeface="Perpetua Titling MT" pitchFamily="18" charset="0"/>
                <a:ea typeface="Batang" pitchFamily="18" charset="-127"/>
                <a:cs typeface="Arial" pitchFamily="34" charset="0"/>
              </a:rPr>
              <a:t>ADELMA </a:t>
            </a:r>
            <a:r>
              <a:rPr lang="en-US" sz="3200" dirty="0">
                <a:solidFill>
                  <a:srgbClr val="FFFFFF"/>
                </a:solidFill>
                <a:effectLst/>
                <a:latin typeface="Perpetua Titling MT" pitchFamily="18" charset="0"/>
                <a:ea typeface="Batang" pitchFamily="18" charset="-127"/>
                <a:cs typeface="Arial" pitchFamily="34" charset="0"/>
              </a:rPr>
              <a:t>VON VAY´S BOOK</a:t>
            </a:r>
          </a:p>
          <a:p>
            <a:pPr algn="ctr"/>
            <a:endParaRPr lang="pt-PT" sz="3200" dirty="0">
              <a:effectLst/>
              <a:latin typeface="Perpetua Titling MT" pitchFamily="18" charset="0"/>
              <a:ea typeface="Batang" pitchFamily="18" charset="-127"/>
              <a:cs typeface="Arial" pitchFamily="34" charset="0"/>
            </a:endParaRPr>
          </a:p>
          <a:p>
            <a:pPr algn="ctr"/>
            <a:r>
              <a:rPr lang="pt-PT" sz="3200" dirty="0">
                <a:solidFill>
                  <a:srgbClr val="FFFFFF"/>
                </a:solidFill>
                <a:effectLst/>
                <a:latin typeface="Perpetua Titling MT" pitchFamily="18" charset="0"/>
                <a:ea typeface="Batang" pitchFamily="18" charset="-127"/>
                <a:cs typeface="Arial" pitchFamily="34" charset="0"/>
              </a:rPr>
              <a:t>“SPIRIT, POWER AND MATTER”</a:t>
            </a:r>
          </a:p>
          <a:p>
            <a:pPr algn="ctr"/>
            <a:endParaRPr lang="pt-PT" sz="3200" b="1" dirty="0">
              <a:solidFill>
                <a:srgbClr val="FFFFFF"/>
              </a:solidFill>
              <a:latin typeface="Book Antiqua" pitchFamily="18" charset="0"/>
              <a:ea typeface="Batang" pitchFamily="18" charset="-127"/>
              <a:cs typeface="Arial" pitchFamily="34" charset="0"/>
            </a:endParaRPr>
          </a:p>
          <a:p>
            <a:pPr algn="ctr"/>
            <a:endParaRPr lang="pt-PT" sz="3200" b="1" dirty="0">
              <a:solidFill>
                <a:srgbClr val="FFFFFF"/>
              </a:solidFill>
              <a:latin typeface="Book Antiqua" pitchFamily="18" charset="0"/>
              <a:ea typeface="Batang" pitchFamily="18" charset="-127"/>
              <a:cs typeface="Arial" pitchFamily="34" charset="0"/>
            </a:endParaRPr>
          </a:p>
          <a:p>
            <a:pPr algn="ctr"/>
            <a:endParaRPr lang="pt-PT" sz="3200" b="1" dirty="0">
              <a:solidFill>
                <a:srgbClr val="FFFFFF"/>
              </a:solidFill>
              <a:latin typeface="Book Antiqua" pitchFamily="18" charset="0"/>
              <a:ea typeface="Batang" pitchFamily="18" charset="-127"/>
              <a:cs typeface="Arial" pitchFamily="34" charset="0"/>
            </a:endParaRPr>
          </a:p>
          <a:p>
            <a:pPr algn="ctr"/>
            <a:endParaRPr lang="pt-PT" sz="3200" b="1" dirty="0">
              <a:solidFill>
                <a:srgbClr val="FFFFFF"/>
              </a:solidFill>
              <a:latin typeface="Book Antiqua" pitchFamily="18" charset="0"/>
              <a:ea typeface="Batang" pitchFamily="18" charset="-127"/>
              <a:cs typeface="Arial" pitchFamily="34" charset="0"/>
            </a:endParaRPr>
          </a:p>
          <a:p>
            <a:pPr algn="ctr"/>
            <a:endParaRPr lang="pt-PT" sz="3200" b="1" dirty="0">
              <a:solidFill>
                <a:srgbClr val="FFFFFF"/>
              </a:solidFill>
              <a:latin typeface="Book Antiqua" pitchFamily="18" charset="0"/>
              <a:ea typeface="Batang" pitchFamily="18" charset="-127"/>
              <a:cs typeface="Arial" pitchFamily="34" charset="0"/>
            </a:endParaRPr>
          </a:p>
          <a:p>
            <a:pPr algn="ctr"/>
            <a:endParaRPr lang="pt-PT" sz="3200" b="1" dirty="0">
              <a:solidFill>
                <a:srgbClr val="FFFFFF"/>
              </a:solidFill>
              <a:effectLst/>
              <a:latin typeface="Book Antiqua" pitchFamily="18" charset="0"/>
              <a:ea typeface="Batang" pitchFamily="18" charset="-127"/>
              <a:cs typeface="Arial" pitchFamily="34" charset="0"/>
            </a:endParaRPr>
          </a:p>
          <a:p>
            <a:pPr algn="ctr"/>
            <a:r>
              <a:rPr lang="sl-SI" sz="3200" dirty="0">
                <a:solidFill>
                  <a:schemeClr val="bg1"/>
                </a:solidFill>
                <a:effectLst/>
                <a:latin typeface="Perpetua Titling MT" pitchFamily="18" charset="0"/>
                <a:ea typeface="Batang" pitchFamily="18" charset="-127"/>
                <a:cs typeface="Arial" pitchFamily="34" charset="0"/>
              </a:rPr>
              <a:t>b</a:t>
            </a:r>
            <a:r>
              <a:rPr lang="pt-PT" sz="3200" dirty="0">
                <a:solidFill>
                  <a:schemeClr val="bg1"/>
                </a:solidFill>
                <a:effectLst/>
                <a:latin typeface="Perpetua Titling MT" pitchFamily="18" charset="0"/>
                <a:ea typeface="Batang" pitchFamily="18" charset="-127"/>
                <a:cs typeface="Arial" pitchFamily="34" charset="0"/>
              </a:rPr>
              <a:t>y</a:t>
            </a:r>
            <a:endParaRPr lang="pt-PT" sz="3200" dirty="0">
              <a:solidFill>
                <a:schemeClr val="bg1"/>
              </a:solidFill>
              <a:latin typeface="Perpetua Titling MT" pitchFamily="18" charset="0"/>
              <a:ea typeface="Batang" pitchFamily="18" charset="-127"/>
              <a:cs typeface="Arial" pitchFamily="34" charset="0"/>
            </a:endParaRPr>
          </a:p>
          <a:p>
            <a:pPr algn="ctr"/>
            <a:r>
              <a:rPr lang="pt-PT" sz="3200" dirty="0">
                <a:solidFill>
                  <a:schemeClr val="bg1"/>
                </a:solidFill>
                <a:effectLst/>
                <a:latin typeface="Perpetua Titling MT" pitchFamily="18" charset="0"/>
                <a:ea typeface="Batang" pitchFamily="18" charset="-127"/>
                <a:cs typeface="Arial" pitchFamily="34" charset="0"/>
              </a:rPr>
              <a:t>Joma Sipe</a:t>
            </a: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3171817" y="3212976"/>
            <a:ext cx="2951173" cy="209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08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t01_01re"/>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3554" y="4335359"/>
            <a:ext cx="2252744" cy="226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t01_01re"/>
          <p:cNvPicPr>
            <a:picLocks noChangeAspect="1" noChangeArrowheads="1"/>
          </p:cNvPicPr>
          <p:nvPr/>
        </p:nvPicPr>
        <p:blipFill>
          <a:blip r:embed="rId5"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98452" y="2126556"/>
            <a:ext cx="2284384"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t01_01re"/>
          <p:cNvPicPr>
            <a:picLocks noChangeAspect="1" noChangeArrowheads="1"/>
          </p:cNvPicPr>
          <p:nvPr/>
        </p:nvPicPr>
        <p:blipFill>
          <a:blip r:embed="rId7"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06775" y="138253"/>
            <a:ext cx="224549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ixaDeTexto 14"/>
          <p:cNvSpPr txBox="1"/>
          <p:nvPr/>
        </p:nvSpPr>
        <p:spPr>
          <a:xfrm>
            <a:off x="4877025" y="341234"/>
            <a:ext cx="4015455" cy="3954929"/>
          </a:xfrm>
          <a:prstGeom prst="rect">
            <a:avLst/>
          </a:prstGeom>
          <a:solidFill>
            <a:schemeClr val="bg2">
              <a:lumMod val="10000"/>
              <a:alpha val="70000"/>
            </a:schemeClr>
          </a:solidFill>
        </p:spPr>
        <p:txBody>
          <a:bodyPr wrap="square" rtlCol="0">
            <a:spAutoFit/>
          </a:bodyPr>
          <a:lstStyle/>
          <a:p>
            <a:pPr algn="just"/>
            <a:endParaRPr lang="pt-PT" sz="1100" dirty="0">
              <a:solidFill>
                <a:schemeClr val="bg1"/>
              </a:solidFill>
              <a:latin typeface="Book Antiqua" pitchFamily="18" charset="0"/>
              <a:ea typeface="BatangChe" pitchFamily="49" charset="-127"/>
            </a:endParaRPr>
          </a:p>
          <a:p>
            <a:r>
              <a:rPr lang="hu-HU" sz="2000" dirty="0">
                <a:solidFill>
                  <a:schemeClr val="bg1"/>
                </a:solidFill>
                <a:latin typeface="Arial Narrow" pitchFamily="34" charset="0"/>
                <a:ea typeface="BatangChe" pitchFamily="49" charset="-127"/>
              </a:rPr>
              <a:t>Szavak leírják a gondolatot.</a:t>
            </a:r>
          </a:p>
          <a:p>
            <a:endParaRPr lang="hu-HU" sz="2000" dirty="0">
              <a:solidFill>
                <a:schemeClr val="bg1"/>
              </a:solidFill>
              <a:latin typeface="Arial Narrow" pitchFamily="34" charset="0"/>
              <a:ea typeface="BatangChe" pitchFamily="49" charset="-127"/>
            </a:endParaRPr>
          </a:p>
          <a:p>
            <a:endParaRPr lang="hu-HU" sz="2000" dirty="0">
              <a:solidFill>
                <a:schemeClr val="bg1"/>
              </a:solidFill>
              <a:latin typeface="Arial Narrow" pitchFamily="34" charset="0"/>
              <a:ea typeface="BatangChe" pitchFamily="49" charset="-127"/>
            </a:endParaRPr>
          </a:p>
          <a:p>
            <a:endParaRPr lang="hu-HU" sz="2000" dirty="0">
              <a:solidFill>
                <a:schemeClr val="bg1"/>
              </a:solidFill>
              <a:latin typeface="Arial Narrow" pitchFamily="34" charset="0"/>
              <a:ea typeface="BatangChe" pitchFamily="49" charset="-127"/>
            </a:endParaRPr>
          </a:p>
          <a:p>
            <a:r>
              <a:rPr lang="hu-HU" sz="2000" dirty="0">
                <a:solidFill>
                  <a:schemeClr val="bg1"/>
                </a:solidFill>
                <a:latin typeface="Arial Narrow" pitchFamily="34" charset="0"/>
                <a:ea typeface="BatangChe" pitchFamily="49" charset="-127"/>
              </a:rPr>
              <a:t>A számok mozgást és rendet teremtenek.</a:t>
            </a:r>
          </a:p>
          <a:p>
            <a:endParaRPr lang="hu-HU" sz="2000" dirty="0">
              <a:solidFill>
                <a:schemeClr val="bg1"/>
              </a:solidFill>
              <a:latin typeface="Arial Narrow" pitchFamily="34" charset="0"/>
              <a:ea typeface="BatangChe" pitchFamily="49" charset="-127"/>
            </a:endParaRPr>
          </a:p>
          <a:p>
            <a:endParaRPr lang="hu-HU" sz="2000" dirty="0">
              <a:solidFill>
                <a:schemeClr val="bg1"/>
              </a:solidFill>
              <a:latin typeface="Arial Narrow" pitchFamily="34" charset="0"/>
              <a:ea typeface="BatangChe" pitchFamily="49" charset="-127"/>
            </a:endParaRPr>
          </a:p>
          <a:p>
            <a:endParaRPr lang="hu-HU" sz="2000" dirty="0">
              <a:solidFill>
                <a:schemeClr val="bg1"/>
              </a:solidFill>
              <a:latin typeface="Arial Narrow" pitchFamily="34" charset="0"/>
              <a:ea typeface="BatangChe" pitchFamily="49" charset="-127"/>
            </a:endParaRPr>
          </a:p>
          <a:p>
            <a:r>
              <a:rPr lang="hu-HU" sz="2000" dirty="0">
                <a:solidFill>
                  <a:schemeClr val="bg1"/>
                </a:solidFill>
                <a:latin typeface="Arial Narrow" pitchFamily="34" charset="0"/>
                <a:ea typeface="BatangChe" pitchFamily="49" charset="-127"/>
              </a:rPr>
              <a:t>Grafika fejezi be a folyamatot, Háromszög és Nyolcszög alapján egyszerű formákkal megállapítja, mi a Valódi, Konkrét és </a:t>
            </a:r>
            <a:r>
              <a:rPr lang="hu-HU" sz="2000" dirty="0" err="1">
                <a:solidFill>
                  <a:schemeClr val="bg1"/>
                </a:solidFill>
                <a:latin typeface="Arial Narrow" pitchFamily="34" charset="0"/>
                <a:ea typeface="BatangChe" pitchFamily="49" charset="-127"/>
              </a:rPr>
              <a:t>Sbsztrakt</a:t>
            </a:r>
            <a:r>
              <a:rPr lang="hu-HU" sz="2000" dirty="0">
                <a:solidFill>
                  <a:schemeClr val="bg1"/>
                </a:solidFill>
                <a:latin typeface="Arial Narrow" pitchFamily="34" charset="0"/>
                <a:ea typeface="BatangChe" pitchFamily="49" charset="-127"/>
              </a:rPr>
              <a:t>.</a:t>
            </a:r>
            <a:endParaRPr lang="pt-PT" sz="2000" dirty="0">
              <a:solidFill>
                <a:schemeClr val="bg1"/>
              </a:solidFill>
              <a:latin typeface="Arial Narrow" pitchFamily="34" charset="0"/>
              <a:ea typeface="BatangChe" pitchFamily="49" charset="-127"/>
            </a:endParaRPr>
          </a:p>
        </p:txBody>
      </p:sp>
      <p:pic>
        <p:nvPicPr>
          <p:cNvPr id="6" name="Picture 2" descr="t01_01re"/>
          <p:cNvPicPr>
            <a:picLocks noChangeAspect="1" noChangeArrowheads="1"/>
          </p:cNvPicPr>
          <p:nvPr/>
        </p:nvPicPr>
        <p:blipFill>
          <a:blip r:embed="rId9"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55776" y="-14064"/>
            <a:ext cx="2217738"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t01_01re"/>
          <p:cNvPicPr>
            <a:picLocks noChangeAspect="1" noChangeArrowheads="1"/>
          </p:cNvPicPr>
          <p:nvPr/>
        </p:nvPicPr>
        <p:blipFill>
          <a:blip r:embed="rId11"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43222" y="2105124"/>
            <a:ext cx="221697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t01_01re"/>
          <p:cNvPicPr>
            <a:picLocks noChangeAspect="1" noChangeArrowheads="1"/>
          </p:cNvPicPr>
          <p:nvPr/>
        </p:nvPicPr>
        <p:blipFill>
          <a:blip r:embed="rId1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55776" y="4221088"/>
            <a:ext cx="2176170" cy="219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76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987824" y="260648"/>
            <a:ext cx="5987678" cy="5447645"/>
          </a:xfrm>
          <a:prstGeom prst="rect">
            <a:avLst/>
          </a:prstGeom>
          <a:solidFill>
            <a:schemeClr val="bg2">
              <a:lumMod val="10000"/>
              <a:alpha val="70000"/>
            </a:schemeClr>
          </a:solidFill>
        </p:spPr>
        <p:txBody>
          <a:bodyPr wrap="square" rtlCol="0">
            <a:spAutoFit/>
          </a:bodyPr>
          <a:lstStyle/>
          <a:p>
            <a:endParaRPr lang="sl-SI" sz="2000" dirty="0">
              <a:solidFill>
                <a:schemeClr val="bg1"/>
              </a:solidFill>
              <a:latin typeface="Arial Narrow" pitchFamily="34" charset="0"/>
              <a:ea typeface="BatangChe" pitchFamily="49" charset="-127"/>
            </a:endParaRPr>
          </a:p>
          <a:p>
            <a:endParaRPr lang="sl-SI" sz="20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All Graphics </a:t>
            </a:r>
            <a:r>
              <a:rPr lang="sl-SI" sz="2000" dirty="0">
                <a:solidFill>
                  <a:schemeClr val="bg1"/>
                </a:solidFill>
                <a:latin typeface="Arial Narrow" pitchFamily="34" charset="0"/>
                <a:ea typeface="BatangChe" pitchFamily="49" charset="-127"/>
              </a:rPr>
              <a:t>i</a:t>
            </a:r>
            <a:r>
              <a:rPr lang="pt-PT" sz="2000" dirty="0">
                <a:solidFill>
                  <a:schemeClr val="bg1"/>
                </a:solidFill>
                <a:latin typeface="Arial Narrow" pitchFamily="34" charset="0"/>
                <a:ea typeface="BatangChe" pitchFamily="49" charset="-127"/>
              </a:rPr>
              <a:t>n the Appendix A of the Book are based on </a:t>
            </a:r>
            <a:r>
              <a:rPr lang="sl-SI" sz="2000" dirty="0">
                <a:solidFill>
                  <a:schemeClr val="bg1"/>
                </a:solidFill>
                <a:latin typeface="Arial Narrow" pitchFamily="34" charset="0"/>
                <a:ea typeface="BatangChe" pitchFamily="49" charset="-127"/>
              </a:rPr>
              <a:t>a </a:t>
            </a:r>
            <a:r>
              <a:rPr lang="pt-PT" sz="2000" dirty="0">
                <a:solidFill>
                  <a:schemeClr val="bg1"/>
                </a:solidFill>
                <a:latin typeface="Arial Narrow" pitchFamily="34" charset="0"/>
                <a:ea typeface="BatangChe" pitchFamily="49" charset="-127"/>
              </a:rPr>
              <a:t>simple form</a:t>
            </a:r>
            <a:r>
              <a:rPr lang="sl-SI" sz="2000" dirty="0">
                <a:solidFill>
                  <a:schemeClr val="bg1"/>
                </a:solidFill>
                <a:latin typeface="Arial Narrow" pitchFamily="34" charset="0"/>
                <a:ea typeface="BatangChe" pitchFamily="49" charset="-127"/>
              </a:rPr>
              <a:t>,</a:t>
            </a:r>
            <a:r>
              <a:rPr lang="pt-PT" sz="2000" dirty="0">
                <a:solidFill>
                  <a:schemeClr val="bg1"/>
                </a:solidFill>
                <a:latin typeface="Arial Narrow" pitchFamily="34" charset="0"/>
                <a:ea typeface="BatangChe" pitchFamily="49" charset="-127"/>
              </a:rPr>
              <a:t> the triangle that ordain</a:t>
            </a:r>
            <a:r>
              <a:rPr lang="sl-SI" sz="2000" dirty="0">
                <a:solidFill>
                  <a:schemeClr val="bg1"/>
                </a:solidFill>
                <a:latin typeface="Arial Narrow" pitchFamily="34" charset="0"/>
                <a:ea typeface="BatangChe" pitchFamily="49" charset="-127"/>
              </a:rPr>
              <a:t>s</a:t>
            </a:r>
            <a:r>
              <a:rPr lang="pt-PT" sz="2000" dirty="0">
                <a:solidFill>
                  <a:schemeClr val="bg1"/>
                </a:solidFill>
                <a:latin typeface="Arial Narrow" pitchFamily="34" charset="0"/>
                <a:ea typeface="BatangChe" pitchFamily="49" charset="-127"/>
              </a:rPr>
              <a:t> the numbers 1, 2 and 3, and describes the words Real, Concrete and Abstract.</a:t>
            </a:r>
            <a:endParaRPr lang="sl-SI" sz="2000" dirty="0">
              <a:solidFill>
                <a:schemeClr val="bg1"/>
              </a:solidFill>
              <a:latin typeface="Arial Narrow" pitchFamily="34" charset="0"/>
              <a:ea typeface="BatangChe" pitchFamily="49" charset="-127"/>
            </a:endParaRPr>
          </a:p>
          <a:p>
            <a:endParaRPr lang="sl-SI" sz="2000" dirty="0">
              <a:solidFill>
                <a:schemeClr val="bg1"/>
              </a:solidFill>
              <a:latin typeface="Arial Narrow" pitchFamily="34" charset="0"/>
              <a:ea typeface="BatangChe" pitchFamily="49" charset="-127"/>
            </a:endParaRPr>
          </a:p>
          <a:p>
            <a:endParaRPr lang="sl-SI" sz="2000" dirty="0">
              <a:solidFill>
                <a:schemeClr val="bg1"/>
              </a:solidFill>
              <a:latin typeface="Arial Narrow" pitchFamily="34" charset="0"/>
              <a:ea typeface="BatangChe" pitchFamily="49" charset="-127"/>
            </a:endParaRPr>
          </a:p>
          <a:p>
            <a:endParaRPr lang="pt-PT" sz="2000" dirty="0">
              <a:solidFill>
                <a:schemeClr val="bg1"/>
              </a:solidFill>
              <a:latin typeface="Arial Narrow" pitchFamily="34" charset="0"/>
              <a:ea typeface="BatangChe" pitchFamily="49" charset="-127"/>
            </a:endParaRPr>
          </a:p>
          <a:p>
            <a:endParaRPr lang="pt-PT" sz="2000" dirty="0">
              <a:solidFill>
                <a:schemeClr val="bg1"/>
              </a:solidFill>
              <a:latin typeface="Arial Narrow" pitchFamily="34" charset="0"/>
              <a:ea typeface="BatangChe" pitchFamily="49" charset="-127"/>
            </a:endParaRPr>
          </a:p>
          <a:p>
            <a:endParaRPr lang="sl-SI" sz="8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Besides the </a:t>
            </a:r>
            <a:r>
              <a:rPr lang="sl-SI" sz="2000" dirty="0">
                <a:solidFill>
                  <a:schemeClr val="bg1"/>
                </a:solidFill>
                <a:latin typeface="Arial Narrow" pitchFamily="34" charset="0"/>
                <a:ea typeface="BatangChe" pitchFamily="49" charset="-127"/>
              </a:rPr>
              <a:t>T</a:t>
            </a:r>
            <a:r>
              <a:rPr lang="pt-PT" sz="2000" dirty="0">
                <a:solidFill>
                  <a:schemeClr val="bg1"/>
                </a:solidFill>
                <a:latin typeface="Arial Narrow" pitchFamily="34" charset="0"/>
                <a:ea typeface="BatangChe" pitchFamily="49" charset="-127"/>
              </a:rPr>
              <a:t>riangle, as a basi</a:t>
            </a:r>
            <a:r>
              <a:rPr lang="sl-SI" sz="2000" dirty="0">
                <a:solidFill>
                  <a:schemeClr val="bg1"/>
                </a:solidFill>
                <a:latin typeface="Arial Narrow" pitchFamily="34" charset="0"/>
                <a:ea typeface="BatangChe" pitchFamily="49" charset="-127"/>
              </a:rPr>
              <a:t>c</a:t>
            </a:r>
            <a:r>
              <a:rPr lang="pt-PT" sz="2000" dirty="0">
                <a:solidFill>
                  <a:schemeClr val="bg1"/>
                </a:solidFill>
                <a:latin typeface="Arial Narrow" pitchFamily="34" charset="0"/>
                <a:ea typeface="BatangChe" pitchFamily="49" charset="-127"/>
              </a:rPr>
              <a:t> form</a:t>
            </a:r>
            <a:r>
              <a:rPr lang="sl-SI" sz="2000" dirty="0">
                <a:solidFill>
                  <a:schemeClr val="bg1"/>
                </a:solidFill>
                <a:latin typeface="Arial Narrow" pitchFamily="34" charset="0"/>
                <a:ea typeface="BatangChe" pitchFamily="49" charset="-127"/>
              </a:rPr>
              <a:t>,</a:t>
            </a:r>
            <a:r>
              <a:rPr lang="pt-PT" sz="2000" dirty="0">
                <a:solidFill>
                  <a:schemeClr val="bg1"/>
                </a:solidFill>
                <a:latin typeface="Arial Narrow" pitchFamily="34" charset="0"/>
                <a:ea typeface="BatangChe" pitchFamily="49" charset="-127"/>
              </a:rPr>
              <a:t> we have the Dodecagon, the 12-sided polygon that gives Movement to the intersection of triangles. I used this 12</a:t>
            </a:r>
            <a:r>
              <a:rPr lang="sl-SI" sz="2000" dirty="0">
                <a:solidFill>
                  <a:schemeClr val="bg1"/>
                </a:solidFill>
                <a:latin typeface="Arial Narrow" pitchFamily="34" charset="0"/>
                <a:ea typeface="BatangChe" pitchFamily="49" charset="-127"/>
              </a:rPr>
              <a:t>-</a:t>
            </a:r>
            <a:r>
              <a:rPr lang="pt-PT" sz="2000" dirty="0">
                <a:solidFill>
                  <a:schemeClr val="bg1"/>
                </a:solidFill>
                <a:latin typeface="Arial Narrow" pitchFamily="34" charset="0"/>
                <a:ea typeface="BatangChe" pitchFamily="49" charset="-127"/>
              </a:rPr>
              <a:t>sided Polygon in all my Graphics.</a:t>
            </a:r>
          </a:p>
          <a:p>
            <a:endParaRPr lang="sl-SI" sz="8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This Dodecagon has special properties and is connected with the number 3.</a:t>
            </a:r>
            <a:endParaRPr lang="sl-SI" sz="2000" dirty="0">
              <a:solidFill>
                <a:schemeClr val="bg1"/>
              </a:solidFill>
              <a:latin typeface="Arial Narrow" pitchFamily="34" charset="0"/>
              <a:ea typeface="BatangChe" pitchFamily="49" charset="-127"/>
            </a:endParaRPr>
          </a:p>
          <a:p>
            <a:endParaRPr lang="pt-PT" sz="2000" dirty="0">
              <a:solidFill>
                <a:schemeClr val="bg1"/>
              </a:solidFill>
              <a:latin typeface="Arial Narrow" pitchFamily="34" charset="0"/>
              <a:ea typeface="BatangChe" pitchFamily="49" charset="-127"/>
            </a:endParaRPr>
          </a:p>
        </p:txBody>
      </p:sp>
      <p:pic>
        <p:nvPicPr>
          <p:cNvPr id="5" name="Picture 10" descr="t01_01re"/>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536" y="260648"/>
            <a:ext cx="2307022" cy="23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01_01re"/>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73343" y="3024253"/>
            <a:ext cx="2351407"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15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8128" y="505122"/>
            <a:ext cx="2160239" cy="2149142"/>
          </a:xfrm>
          <a:prstGeom prst="rect">
            <a:avLst/>
          </a:prstGeom>
        </p:spPr>
      </p:pic>
      <p:sp>
        <p:nvSpPr>
          <p:cNvPr id="6" name="CaixaDeTexto 5"/>
          <p:cNvSpPr txBox="1"/>
          <p:nvPr/>
        </p:nvSpPr>
        <p:spPr>
          <a:xfrm>
            <a:off x="2483768" y="397401"/>
            <a:ext cx="6486755" cy="5755422"/>
          </a:xfrm>
          <a:prstGeom prst="rect">
            <a:avLst/>
          </a:prstGeom>
          <a:solidFill>
            <a:schemeClr val="bg2">
              <a:lumMod val="10000"/>
              <a:alpha val="70000"/>
            </a:schemeClr>
          </a:solidFill>
        </p:spPr>
        <p:txBody>
          <a:bodyPr wrap="square" rtlCol="0">
            <a:spAutoFit/>
          </a:bodyPr>
          <a:lstStyle/>
          <a:p>
            <a:r>
              <a:rPr lang="en-US" sz="2000" dirty="0">
                <a:solidFill>
                  <a:schemeClr val="bg1"/>
                </a:solidFill>
                <a:latin typeface="Arial Narrow" pitchFamily="34" charset="0"/>
                <a:ea typeface="BatangChe" pitchFamily="49" charset="-127"/>
              </a:rPr>
              <a:t>In 1991, the </a:t>
            </a:r>
            <a:r>
              <a:rPr lang="sl-SI" sz="2000" dirty="0">
                <a:solidFill>
                  <a:schemeClr val="bg1"/>
                </a:solidFill>
                <a:latin typeface="Arial Narrow" pitchFamily="34" charset="0"/>
                <a:ea typeface="BatangChe" pitchFamily="49" charset="-127"/>
              </a:rPr>
              <a:t>m</a:t>
            </a:r>
            <a:r>
              <a:rPr lang="en-US" sz="2000" dirty="0" err="1">
                <a:solidFill>
                  <a:schemeClr val="bg1"/>
                </a:solidFill>
                <a:latin typeface="Arial Narrow" pitchFamily="34" charset="0"/>
                <a:ea typeface="BatangChe" pitchFamily="49" charset="-127"/>
              </a:rPr>
              <a:t>athematician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József</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Kürschák</a:t>
            </a:r>
            <a:r>
              <a:rPr lang="en-US" sz="2000" dirty="0">
                <a:solidFill>
                  <a:schemeClr val="bg1"/>
                </a:solidFill>
                <a:latin typeface="Arial Narrow" pitchFamily="34" charset="0"/>
                <a:ea typeface="BatangChe" pitchFamily="49" charset="-127"/>
              </a:rPr>
              <a:t> proved that dodecagon inscribed in the unit circle has area 3. He split</a:t>
            </a:r>
            <a:r>
              <a:rPr lang="sl-SI" sz="2000" dirty="0" err="1">
                <a:solidFill>
                  <a:schemeClr val="bg1"/>
                </a:solidFill>
                <a:latin typeface="Arial Narrow" pitchFamily="34" charset="0"/>
                <a:ea typeface="BatangChe" pitchFamily="49" charset="-127"/>
              </a:rPr>
              <a:t>ted</a:t>
            </a:r>
            <a:r>
              <a:rPr lang="en-US" sz="2000" dirty="0">
                <a:solidFill>
                  <a:schemeClr val="bg1"/>
                </a:solidFill>
                <a:latin typeface="Arial Narrow" pitchFamily="34" charset="0"/>
                <a:ea typeface="BatangChe" pitchFamily="49" charset="-127"/>
              </a:rPr>
              <a:t> dodecagon into triangles and moved one quarter of them to complete three unit squares. It is </a:t>
            </a:r>
            <a:r>
              <a:rPr lang="sl-SI" sz="2000" dirty="0" err="1">
                <a:solidFill>
                  <a:schemeClr val="bg1"/>
                </a:solidFill>
                <a:latin typeface="Arial Narrow" pitchFamily="34" charset="0"/>
                <a:ea typeface="BatangChe" pitchFamily="49" charset="-127"/>
              </a:rPr>
              <a:t>also</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proved that Greek, Latin, and Maltese crosses are all irregular dodecagons. The Dodecagon is perfection in a Geometrical Form. This figure comprehends 2 hexagons, 3 squares and 4 triangles.</a:t>
            </a:r>
            <a:endParaRPr lang="sl-SI" sz="2000" dirty="0">
              <a:solidFill>
                <a:schemeClr val="bg1"/>
              </a:solidFill>
              <a:latin typeface="Arial Narrow" pitchFamily="34" charset="0"/>
              <a:ea typeface="BatangChe" pitchFamily="49" charset="-127"/>
            </a:endParaRPr>
          </a:p>
          <a:p>
            <a:endParaRPr lang="sl-SI" sz="20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Is the universe a</a:t>
            </a:r>
            <a:r>
              <a:rPr lang="en-US" sz="2000" b="1" dirty="0">
                <a:solidFill>
                  <a:schemeClr val="bg1"/>
                </a:solidFill>
                <a:latin typeface="Arial Narrow" pitchFamily="34" charset="0"/>
                <a:ea typeface="BatangChe" pitchFamily="49" charset="-127"/>
              </a:rPr>
              <a:t> dodecahedron</a:t>
            </a:r>
            <a:r>
              <a:rPr lang="en-US" sz="2000" dirty="0">
                <a:solidFill>
                  <a:schemeClr val="bg1"/>
                </a:solidFill>
                <a:latin typeface="Arial Narrow" pitchFamily="34" charset="0"/>
                <a:ea typeface="BatangChe" pitchFamily="49" charset="-127"/>
              </a:rPr>
              <a:t>?</a:t>
            </a: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The standard model of cosmology predicts that </a:t>
            </a:r>
            <a:r>
              <a:rPr lang="sl-SI" sz="2000" dirty="0">
                <a:solidFill>
                  <a:schemeClr val="bg1"/>
                </a:solidFill>
                <a:latin typeface="Arial Narrow" pitchFamily="34" charset="0"/>
                <a:ea typeface="BatangChe" pitchFamily="49" charset="-127"/>
              </a:rPr>
              <a:t>U</a:t>
            </a:r>
            <a:r>
              <a:rPr lang="en-US" sz="2000" dirty="0" err="1">
                <a:solidFill>
                  <a:schemeClr val="bg1"/>
                </a:solidFill>
                <a:latin typeface="Arial Narrow" pitchFamily="34" charset="0"/>
                <a:ea typeface="BatangChe" pitchFamily="49" charset="-127"/>
              </a:rPr>
              <a:t>niverse</a:t>
            </a:r>
            <a:r>
              <a:rPr lang="en-US" sz="2000" dirty="0">
                <a:solidFill>
                  <a:schemeClr val="bg1"/>
                </a:solidFill>
                <a:latin typeface="Arial Narrow" pitchFamily="34" charset="0"/>
                <a:ea typeface="BatangChe" pitchFamily="49" charset="-127"/>
              </a:rPr>
              <a:t> is infinite and flat. However, cosmologists in France and </a:t>
            </a:r>
            <a:r>
              <a:rPr lang="sl-SI" sz="2000" dirty="0" err="1">
                <a:solidFill>
                  <a:schemeClr val="bg1"/>
                </a:solidFill>
                <a:latin typeface="Arial Narrow" pitchFamily="34" charset="0"/>
                <a:ea typeface="BatangChe" pitchFamily="49" charset="-127"/>
              </a:rPr>
              <a:t>United</a:t>
            </a:r>
            <a:r>
              <a:rPr lang="sl-SI" sz="2000" dirty="0">
                <a:solidFill>
                  <a:schemeClr val="bg1"/>
                </a:solidFill>
                <a:latin typeface="Arial Narrow" pitchFamily="34" charset="0"/>
                <a:ea typeface="BatangChe" pitchFamily="49" charset="-127"/>
              </a:rPr>
              <a:t> </a:t>
            </a:r>
            <a:r>
              <a:rPr lang="sl-SI" sz="2000" dirty="0" err="1">
                <a:solidFill>
                  <a:schemeClr val="bg1"/>
                </a:solidFill>
                <a:latin typeface="Arial Narrow" pitchFamily="34" charset="0"/>
                <a:ea typeface="BatangChe" pitchFamily="49" charset="-127"/>
              </a:rPr>
              <a:t>States</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are now suggesting that space could be finite and shaped like a </a:t>
            </a:r>
            <a:r>
              <a:rPr lang="en-US" sz="2000" b="1" dirty="0">
                <a:solidFill>
                  <a:schemeClr val="bg1"/>
                </a:solidFill>
                <a:latin typeface="Arial Narrow" pitchFamily="34" charset="0"/>
                <a:ea typeface="BatangChe" pitchFamily="49" charset="-127"/>
              </a:rPr>
              <a:t>dodecahedron</a:t>
            </a:r>
            <a:r>
              <a:rPr lang="en-US" sz="2000" dirty="0">
                <a:solidFill>
                  <a:schemeClr val="bg1"/>
                </a:solidFill>
                <a:latin typeface="Arial Narrow" pitchFamily="34" charset="0"/>
                <a:ea typeface="BatangChe" pitchFamily="49" charset="-127"/>
              </a:rPr>
              <a:t> instead. They claim that </a:t>
            </a:r>
            <a:r>
              <a:rPr lang="sl-SI" sz="2000" dirty="0">
                <a:solidFill>
                  <a:schemeClr val="bg1"/>
                </a:solidFill>
                <a:latin typeface="Arial Narrow" pitchFamily="34" charset="0"/>
                <a:ea typeface="BatangChe" pitchFamily="49" charset="-127"/>
              </a:rPr>
              <a:t>U</a:t>
            </a:r>
            <a:r>
              <a:rPr lang="en-US" sz="2000" dirty="0" err="1">
                <a:solidFill>
                  <a:schemeClr val="bg1"/>
                </a:solidFill>
                <a:latin typeface="Arial Narrow" pitchFamily="34" charset="0"/>
                <a:ea typeface="BatangChe" pitchFamily="49" charset="-127"/>
              </a:rPr>
              <a:t>niverse</a:t>
            </a:r>
            <a:r>
              <a:rPr lang="en-US" sz="2000" dirty="0">
                <a:solidFill>
                  <a:schemeClr val="bg1"/>
                </a:solidFill>
                <a:latin typeface="Arial Narrow" pitchFamily="34" charset="0"/>
                <a:ea typeface="BatangChe" pitchFamily="49" charset="-127"/>
              </a:rPr>
              <a:t> </a:t>
            </a:r>
            <a:r>
              <a:rPr lang="sl-SI" sz="2000" dirty="0">
                <a:solidFill>
                  <a:schemeClr val="bg1"/>
                </a:solidFill>
                <a:latin typeface="Arial Narrow" pitchFamily="34" charset="0"/>
                <a:ea typeface="BatangChe" pitchFamily="49" charset="-127"/>
              </a:rPr>
              <a:t>in a </a:t>
            </a:r>
            <a:r>
              <a:rPr lang="en-US" sz="2000" dirty="0">
                <a:solidFill>
                  <a:schemeClr val="bg1"/>
                </a:solidFill>
                <a:latin typeface="Arial Narrow" pitchFamily="34" charset="0"/>
                <a:ea typeface="BatangChe" pitchFamily="49" charset="-127"/>
              </a:rPr>
              <a:t>shape </a:t>
            </a:r>
            <a:r>
              <a:rPr lang="sl-SI" sz="2000" dirty="0">
                <a:solidFill>
                  <a:schemeClr val="bg1"/>
                </a:solidFill>
                <a:latin typeface="Arial Narrow" pitchFamily="34" charset="0"/>
                <a:ea typeface="BatangChe" pitchFamily="49" charset="-127"/>
              </a:rPr>
              <a:t>of  </a:t>
            </a:r>
            <a:r>
              <a:rPr lang="en-US" sz="2000" dirty="0">
                <a:solidFill>
                  <a:schemeClr val="bg1"/>
                </a:solidFill>
                <a:latin typeface="Arial Narrow" pitchFamily="34" charset="0"/>
                <a:ea typeface="BatangChe" pitchFamily="49" charset="-127"/>
              </a:rPr>
              <a:t>twelve-sided polygon can explain measurements of the cosmic microwave background – the radiation left over from the big bang – </a:t>
            </a:r>
            <a:r>
              <a:rPr lang="sl-SI" sz="2000" dirty="0" err="1">
                <a:solidFill>
                  <a:schemeClr val="bg1"/>
                </a:solidFill>
                <a:latin typeface="Arial Narrow" pitchFamily="34" charset="0"/>
                <a:ea typeface="BatangChe" pitchFamily="49" charset="-127"/>
              </a:rPr>
              <a:t>while</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spaces with more mundane shapes cannot. This was proposed by Jean-Pierre </a:t>
            </a:r>
            <a:r>
              <a:rPr lang="en-US" sz="2000" dirty="0" err="1">
                <a:solidFill>
                  <a:schemeClr val="bg1"/>
                </a:solidFill>
                <a:latin typeface="Arial Narrow" pitchFamily="34" charset="0"/>
                <a:ea typeface="BatangChe" pitchFamily="49" charset="-127"/>
              </a:rPr>
              <a:t>Luminet</a:t>
            </a:r>
            <a:r>
              <a:rPr lang="en-US" sz="2000" dirty="0">
                <a:solidFill>
                  <a:schemeClr val="bg1"/>
                </a:solidFill>
                <a:latin typeface="Arial Narrow" pitchFamily="34" charset="0"/>
                <a:ea typeface="BatangChe" pitchFamily="49" charset="-127"/>
              </a:rPr>
              <a:t> and colleagues in 2003 and an optimal orientation on the sky for the model was estimated in 2008.</a:t>
            </a:r>
          </a:p>
        </p:txBody>
      </p:sp>
      <p:pic>
        <p:nvPicPr>
          <p:cNvPr id="4" name="Picture 3" descr="t01_01re"/>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4946" y="3429000"/>
            <a:ext cx="2190978" cy="221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33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t01_01re"/>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7504" y="764704"/>
            <a:ext cx="2169045" cy="219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2417043" y="260648"/>
            <a:ext cx="6582418" cy="5909310"/>
          </a:xfrm>
          <a:prstGeom prst="rect">
            <a:avLst/>
          </a:prstGeom>
          <a:solidFill>
            <a:schemeClr val="bg2">
              <a:lumMod val="10000"/>
              <a:alpha val="70000"/>
            </a:schemeClr>
          </a:solidFill>
        </p:spPr>
        <p:txBody>
          <a:bodyPr wrap="square" rtlCol="0">
            <a:spAutoFit/>
          </a:bodyPr>
          <a:lstStyle/>
          <a:p>
            <a:r>
              <a:rPr lang="en-US" sz="2000" dirty="0">
                <a:solidFill>
                  <a:schemeClr val="bg1"/>
                </a:solidFill>
                <a:latin typeface="Arial Narrow" pitchFamily="34" charset="0"/>
                <a:ea typeface="BatangChe" pitchFamily="49" charset="-127"/>
              </a:rPr>
              <a:t>Pythagoras, 500 BC, and his followers made no distinction between music, mathematics and magic. Magic and music, for example, were found to be based upon mathematical laws.  Furthermore, everything in the universe followed these mathematical laws and the universe </a:t>
            </a:r>
            <a:r>
              <a:rPr lang="sl-SI" sz="2000" dirty="0" err="1">
                <a:solidFill>
                  <a:schemeClr val="bg1"/>
                </a:solidFill>
                <a:latin typeface="Arial Narrow" pitchFamily="34" charset="0"/>
                <a:ea typeface="BatangChe" pitchFamily="49" charset="-127"/>
              </a:rPr>
              <a:t>itself</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was created out of geometrical relationships </a:t>
            </a:r>
            <a:r>
              <a:rPr lang="sl-SI" sz="2000" dirty="0" err="1">
                <a:solidFill>
                  <a:schemeClr val="bg1"/>
                </a:solidFill>
                <a:latin typeface="Arial Narrow" pitchFamily="34" charset="0"/>
                <a:ea typeface="BatangChe" pitchFamily="49" charset="-127"/>
              </a:rPr>
              <a:t>between</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numbers, and thus constituted the true basis of reality. Pythagoras believed that each number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s holy and ha</a:t>
            </a:r>
            <a:r>
              <a:rPr lang="sl-SI" sz="2000" dirty="0">
                <a:solidFill>
                  <a:schemeClr val="bg1"/>
                </a:solidFill>
                <a:latin typeface="Arial Narrow" pitchFamily="34" charset="0"/>
                <a:ea typeface="BatangChe" pitchFamily="49" charset="-127"/>
              </a:rPr>
              <a:t>s</a:t>
            </a:r>
            <a:r>
              <a:rPr lang="en-US" sz="2000" dirty="0">
                <a:solidFill>
                  <a:schemeClr val="bg1"/>
                </a:solidFill>
                <a:latin typeface="Arial Narrow" pitchFamily="34" charset="0"/>
                <a:ea typeface="BatangChe" pitchFamily="49" charset="-127"/>
              </a:rPr>
              <a:t> its own powers. One</a:t>
            </a:r>
            <a:r>
              <a:rPr lang="sl-SI" sz="2000" dirty="0">
                <a:solidFill>
                  <a:schemeClr val="bg1"/>
                </a:solidFill>
                <a:latin typeface="Arial Narrow" pitchFamily="34" charset="0"/>
                <a:ea typeface="BatangChe" pitchFamily="49" charset="-127"/>
              </a:rPr>
              <a:t>, the </a:t>
            </a:r>
            <a:r>
              <a:rPr lang="sl-SI" sz="2000" dirty="0" err="1">
                <a:solidFill>
                  <a:schemeClr val="bg1"/>
                </a:solidFill>
                <a:latin typeface="Arial Narrow" pitchFamily="34" charset="0"/>
                <a:ea typeface="BatangChe" pitchFamily="49" charset="-127"/>
              </a:rPr>
              <a:t>number</a:t>
            </a:r>
            <a:r>
              <a:rPr lang="sl-SI" sz="2000" dirty="0">
                <a:solidFill>
                  <a:schemeClr val="bg1"/>
                </a:solidFill>
                <a:latin typeface="Arial Narrow" pitchFamily="34" charset="0"/>
                <a:ea typeface="BatangChe" pitchFamily="49" charset="-127"/>
              </a:rPr>
              <a:t>,</a:t>
            </a:r>
            <a:r>
              <a:rPr lang="en-US" sz="2000" dirty="0">
                <a:solidFill>
                  <a:schemeClr val="bg1"/>
                </a:solidFill>
                <a:latin typeface="Arial Narrow" pitchFamily="34" charset="0"/>
                <a:ea typeface="BatangChe" pitchFamily="49" charset="-127"/>
              </a:rPr>
              <a:t> was the indivisible monad, creating everything out of itself. Two</a:t>
            </a:r>
            <a:r>
              <a:rPr lang="sl-SI" sz="2000" dirty="0">
                <a:solidFill>
                  <a:schemeClr val="bg1"/>
                </a:solidFill>
                <a:latin typeface="Arial Narrow" pitchFamily="34" charset="0"/>
                <a:ea typeface="BatangChe" pitchFamily="49" charset="-127"/>
              </a:rPr>
              <a:t>, the </a:t>
            </a:r>
            <a:r>
              <a:rPr lang="sl-SI" sz="2000" dirty="0" err="1">
                <a:solidFill>
                  <a:schemeClr val="bg1"/>
                </a:solidFill>
                <a:latin typeface="Arial Narrow" pitchFamily="34" charset="0"/>
                <a:ea typeface="BatangChe" pitchFamily="49" charset="-127"/>
              </a:rPr>
              <a:t>number</a:t>
            </a:r>
            <a:r>
              <a:rPr lang="sl-SI" sz="2000" dirty="0">
                <a:solidFill>
                  <a:schemeClr val="bg1"/>
                </a:solidFill>
                <a:latin typeface="Arial Narrow" pitchFamily="34" charset="0"/>
                <a:ea typeface="BatangChe" pitchFamily="49" charset="-127"/>
              </a:rPr>
              <a:t>,</a:t>
            </a:r>
            <a:r>
              <a:rPr lang="en-US" sz="2000" dirty="0">
                <a:solidFill>
                  <a:schemeClr val="bg1"/>
                </a:solidFill>
                <a:latin typeface="Arial Narrow" pitchFamily="34" charset="0"/>
                <a:ea typeface="BatangChe" pitchFamily="49" charset="-127"/>
              </a:rPr>
              <a:t> was the pure duality, perfect balance between opposites. Three was the number of gods, while four was the number of </a:t>
            </a:r>
            <a:r>
              <a:rPr lang="sl-SI" sz="2000" dirty="0">
                <a:solidFill>
                  <a:schemeClr val="bg1"/>
                </a:solidFill>
                <a:latin typeface="Arial Narrow" pitchFamily="34" charset="0"/>
                <a:ea typeface="BatangChe" pitchFamily="49" charset="-127"/>
              </a:rPr>
              <a:t>the </a:t>
            </a:r>
            <a:r>
              <a:rPr lang="en-US" sz="2000" dirty="0">
                <a:solidFill>
                  <a:schemeClr val="bg1"/>
                </a:solidFill>
                <a:latin typeface="Arial Narrow" pitchFamily="34" charset="0"/>
                <a:ea typeface="BatangChe" pitchFamily="49" charset="-127"/>
              </a:rPr>
              <a:t>material world (hence the four elements). </a:t>
            </a:r>
          </a:p>
          <a:p>
            <a:pPr algn="just"/>
            <a:endParaRPr lang="sl-SI" sz="1000" dirty="0">
              <a:solidFill>
                <a:schemeClr val="bg1"/>
              </a:solidFill>
              <a:latin typeface="Book Antiqua" pitchFamily="18" charset="0"/>
              <a:ea typeface="BatangChe" pitchFamily="49" charset="-127"/>
            </a:endParaRPr>
          </a:p>
          <a:p>
            <a:r>
              <a:rPr lang="pt-PT" sz="2000" dirty="0">
                <a:solidFill>
                  <a:schemeClr val="bg1"/>
                </a:solidFill>
                <a:latin typeface="Arial Narrow" pitchFamily="34" charset="0"/>
                <a:ea typeface="BatangChe" pitchFamily="49" charset="-127"/>
              </a:rPr>
              <a:t>In my view Graphics could be explainned as joinned, forming a triplice idea of the Universe, similar to the Christian Trinity</a:t>
            </a:r>
            <a:r>
              <a:rPr lang="sl-SI" sz="2000" dirty="0">
                <a:solidFill>
                  <a:schemeClr val="bg1"/>
                </a:solidFill>
                <a:latin typeface="Arial Narrow" pitchFamily="34" charset="0"/>
                <a:ea typeface="BatangChe" pitchFamily="49" charset="-127"/>
              </a:rPr>
              <a:t> -</a:t>
            </a:r>
            <a:r>
              <a:rPr lang="pt-PT" sz="2000" dirty="0">
                <a:solidFill>
                  <a:schemeClr val="bg1"/>
                </a:solidFill>
                <a:latin typeface="Arial Narrow" pitchFamily="34" charset="0"/>
                <a:ea typeface="BatangChe" pitchFamily="49" charset="-127"/>
              </a:rPr>
              <a:t> Father, Son and Holy Spirit</a:t>
            </a:r>
            <a:r>
              <a:rPr lang="sl-SI" sz="2000" dirty="0">
                <a:solidFill>
                  <a:schemeClr val="bg1"/>
                </a:solidFill>
                <a:latin typeface="Arial Narrow" pitchFamily="34" charset="0"/>
                <a:ea typeface="BatangChe" pitchFamily="49" charset="-127"/>
              </a:rPr>
              <a:t> -</a:t>
            </a:r>
            <a:r>
              <a:rPr lang="pt-PT" sz="2000" dirty="0">
                <a:solidFill>
                  <a:schemeClr val="bg1"/>
                </a:solidFill>
                <a:latin typeface="Arial Narrow" pitchFamily="34" charset="0"/>
                <a:ea typeface="BatangChe" pitchFamily="49" charset="-127"/>
              </a:rPr>
              <a:t> descending and ascending in Centrifugal and Centripetal Powers, repulsing and attracting each other, Fracture and the Reconciliating, creating all the 7 Grades of the Universe</a:t>
            </a:r>
            <a:r>
              <a:rPr lang="sl-SI" sz="2000" dirty="0">
                <a:solidFill>
                  <a:schemeClr val="bg1"/>
                </a:solidFill>
                <a:latin typeface="Arial Narrow" pitchFamily="34" charset="0"/>
                <a:ea typeface="BatangChe" pitchFamily="49" charset="-127"/>
              </a:rPr>
              <a:t>.</a:t>
            </a:r>
          </a:p>
          <a:p>
            <a:endParaRPr lang="sl-SI" sz="8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The last</a:t>
            </a:r>
            <a:r>
              <a:rPr lang="sl-SI" sz="2000" dirty="0">
                <a:solidFill>
                  <a:schemeClr val="bg1"/>
                </a:solidFill>
                <a:latin typeface="Arial Narrow" pitchFamily="34" charset="0"/>
                <a:ea typeface="BatangChe" pitchFamily="49" charset="-127"/>
              </a:rPr>
              <a:t>,</a:t>
            </a:r>
            <a:r>
              <a:rPr lang="pt-PT" sz="2000" dirty="0">
                <a:solidFill>
                  <a:schemeClr val="bg1"/>
                </a:solidFill>
                <a:latin typeface="Arial Narrow" pitchFamily="34" charset="0"/>
                <a:ea typeface="BatangChe" pitchFamily="49" charset="-127"/>
              </a:rPr>
              <a:t> 15th Graphic</a:t>
            </a:r>
            <a:r>
              <a:rPr lang="sl-SI" sz="2000" dirty="0">
                <a:solidFill>
                  <a:schemeClr val="bg1"/>
                </a:solidFill>
                <a:latin typeface="Arial Narrow" pitchFamily="34" charset="0"/>
                <a:ea typeface="BatangChe" pitchFamily="49" charset="-127"/>
              </a:rPr>
              <a:t>,</a:t>
            </a:r>
            <a:r>
              <a:rPr lang="pt-PT" sz="2000" dirty="0">
                <a:solidFill>
                  <a:schemeClr val="bg1"/>
                </a:solidFill>
                <a:latin typeface="Arial Narrow" pitchFamily="34" charset="0"/>
                <a:ea typeface="BatangChe" pitchFamily="49" charset="-127"/>
              </a:rPr>
              <a:t> completes the Cycle of Creation, origi</a:t>
            </a:r>
            <a:r>
              <a:rPr lang="sl-SI" sz="2000" dirty="0" err="1">
                <a:solidFill>
                  <a:schemeClr val="bg1"/>
                </a:solidFill>
                <a:latin typeface="Arial Narrow" pitchFamily="34" charset="0"/>
                <a:ea typeface="BatangChe" pitchFamily="49" charset="-127"/>
              </a:rPr>
              <a:t>nating</a:t>
            </a:r>
            <a:r>
              <a:rPr lang="pt-PT" sz="2000" dirty="0">
                <a:solidFill>
                  <a:schemeClr val="bg1"/>
                </a:solidFill>
                <a:latin typeface="Arial Narrow" pitchFamily="34" charset="0"/>
                <a:ea typeface="BatangChe" pitchFamily="49" charset="-127"/>
              </a:rPr>
              <a:t> the Sixth Solar System.</a:t>
            </a:r>
          </a:p>
        </p:txBody>
      </p:sp>
      <p:pic>
        <p:nvPicPr>
          <p:cNvPr id="4" name="Imagem 4"/>
          <p:cNvPicPr>
            <a:picLocks noChangeAspect="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2302" y="3842742"/>
            <a:ext cx="2144247" cy="1887579"/>
          </a:xfrm>
          <a:prstGeom prst="rect">
            <a:avLst/>
          </a:prstGeom>
        </p:spPr>
      </p:pic>
    </p:spTree>
    <p:extLst>
      <p:ext uri="{BB962C8B-B14F-4D97-AF65-F5344CB8AC3E}">
        <p14:creationId xmlns:p14="http://schemas.microsoft.com/office/powerpoint/2010/main" val="937491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339752" y="232328"/>
            <a:ext cx="6624737" cy="6547946"/>
          </a:xfrm>
          <a:prstGeom prst="rect">
            <a:avLst/>
          </a:prstGeom>
          <a:solidFill>
            <a:schemeClr val="bg2">
              <a:lumMod val="10000"/>
              <a:alpha val="70000"/>
            </a:schemeClr>
          </a:solidFill>
        </p:spPr>
        <p:txBody>
          <a:bodyPr wrap="square" rtlCol="0">
            <a:spAutoFit/>
          </a:bodyPr>
          <a:lstStyle/>
          <a:p>
            <a:pPr algn="just"/>
            <a:r>
              <a:rPr lang="en-US" sz="2800" dirty="0">
                <a:solidFill>
                  <a:schemeClr val="bg1"/>
                </a:solidFill>
                <a:latin typeface="Perpetua Titling MT" pitchFamily="18" charset="0"/>
                <a:ea typeface="BatangChe" pitchFamily="49" charset="-127"/>
              </a:rPr>
              <a:t>EXPOSING THE GRAPHICS</a:t>
            </a:r>
          </a:p>
          <a:p>
            <a:endParaRPr lang="sl-SI" sz="14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I </a:t>
            </a:r>
            <a:r>
              <a:rPr lang="sl-SI" sz="2000" dirty="0" err="1">
                <a:solidFill>
                  <a:schemeClr val="bg1"/>
                </a:solidFill>
                <a:latin typeface="Arial Narrow" pitchFamily="34" charset="0"/>
                <a:ea typeface="BatangChe" pitchFamily="49" charset="-127"/>
              </a:rPr>
              <a:t>have</a:t>
            </a:r>
            <a:r>
              <a:rPr lang="sl-SI" sz="2000" dirty="0">
                <a:solidFill>
                  <a:schemeClr val="bg1"/>
                </a:solidFill>
                <a:latin typeface="Arial Narrow" pitchFamily="34" charset="0"/>
                <a:ea typeface="BatangChe" pitchFamily="49" charset="-127"/>
              </a:rPr>
              <a:t> </a:t>
            </a:r>
            <a:r>
              <a:rPr lang="pt-PT" sz="2000" dirty="0">
                <a:solidFill>
                  <a:schemeClr val="bg1"/>
                </a:solidFill>
                <a:latin typeface="Arial Narrow" pitchFamily="34" charset="0"/>
                <a:ea typeface="BatangChe" pitchFamily="49" charset="-127"/>
              </a:rPr>
              <a:t>illustrated 15 Graphics/Charts that are mention</a:t>
            </a:r>
            <a:r>
              <a:rPr lang="sl-SI" sz="2000" dirty="0" err="1">
                <a:solidFill>
                  <a:schemeClr val="bg1"/>
                </a:solidFill>
                <a:latin typeface="Arial Narrow" pitchFamily="34" charset="0"/>
                <a:ea typeface="BatangChe" pitchFamily="49" charset="-127"/>
              </a:rPr>
              <a:t>ed</a:t>
            </a:r>
            <a:r>
              <a:rPr lang="pt-PT" sz="2000" dirty="0">
                <a:solidFill>
                  <a:schemeClr val="bg1"/>
                </a:solidFill>
                <a:latin typeface="Arial Narrow" pitchFamily="34" charset="0"/>
                <a:ea typeface="BatangChe" pitchFamily="49" charset="-127"/>
              </a:rPr>
              <a:t> </a:t>
            </a:r>
            <a:r>
              <a:rPr lang="sl-SI" sz="2000" dirty="0">
                <a:solidFill>
                  <a:schemeClr val="bg1"/>
                </a:solidFill>
                <a:latin typeface="Arial Narrow" pitchFamily="34" charset="0"/>
                <a:ea typeface="BatangChe" pitchFamily="49" charset="-127"/>
              </a:rPr>
              <a:t>i</a:t>
            </a:r>
            <a:r>
              <a:rPr lang="pt-PT" sz="2000" dirty="0">
                <a:solidFill>
                  <a:schemeClr val="bg1"/>
                </a:solidFill>
                <a:latin typeface="Arial Narrow" pitchFamily="34" charset="0"/>
                <a:ea typeface="BatangChe" pitchFamily="49" charset="-127"/>
              </a:rPr>
              <a:t>n Adelma´s Book </a:t>
            </a:r>
            <a:r>
              <a:rPr lang="sl-SI" sz="2000" dirty="0">
                <a:solidFill>
                  <a:schemeClr val="bg1"/>
                </a:solidFill>
                <a:latin typeface="Arial Narrow" pitchFamily="34" charset="0"/>
                <a:ea typeface="BatangChe" pitchFamily="49" charset="-127"/>
              </a:rPr>
              <a:t>i</a:t>
            </a:r>
            <a:r>
              <a:rPr lang="pt-PT" sz="2000" dirty="0">
                <a:solidFill>
                  <a:schemeClr val="bg1"/>
                </a:solidFill>
                <a:latin typeface="Arial Narrow" pitchFamily="34" charset="0"/>
                <a:ea typeface="BatangChe" pitchFamily="49" charset="-127"/>
              </a:rPr>
              <a:t>n the Appendix A.</a:t>
            </a:r>
            <a:r>
              <a:rPr lang="sl-SI" sz="2000" dirty="0">
                <a:solidFill>
                  <a:schemeClr val="bg1"/>
                </a:solidFill>
                <a:latin typeface="Arial Narrow" pitchFamily="34" charset="0"/>
                <a:ea typeface="BatangChe" pitchFamily="49" charset="-127"/>
              </a:rPr>
              <a:t> </a:t>
            </a:r>
            <a:r>
              <a:rPr lang="pt-PT" sz="2000" dirty="0">
                <a:solidFill>
                  <a:schemeClr val="bg1"/>
                </a:solidFill>
                <a:latin typeface="Arial Narrow" pitchFamily="34" charset="0"/>
                <a:ea typeface="BatangChe" pitchFamily="49" charset="-127"/>
              </a:rPr>
              <a:t>Th</a:t>
            </a:r>
            <a:r>
              <a:rPr lang="sl-SI" sz="2000" dirty="0" err="1">
                <a:solidFill>
                  <a:schemeClr val="bg1"/>
                </a:solidFill>
                <a:latin typeface="Arial Narrow" pitchFamily="34" charset="0"/>
                <a:ea typeface="BatangChe" pitchFamily="49" charset="-127"/>
              </a:rPr>
              <a:t>ese</a:t>
            </a:r>
            <a:r>
              <a:rPr lang="pt-PT" sz="2000" dirty="0">
                <a:solidFill>
                  <a:schemeClr val="bg1"/>
                </a:solidFill>
                <a:latin typeface="Arial Narrow" pitchFamily="34" charset="0"/>
                <a:ea typeface="BatangChe" pitchFamily="49" charset="-127"/>
              </a:rPr>
              <a:t> Graphics and their names are the following:</a:t>
            </a:r>
          </a:p>
          <a:p>
            <a:pPr algn="just"/>
            <a:endParaRPr lang="pt-PT" sz="1150" dirty="0">
              <a:solidFill>
                <a:schemeClr val="bg1"/>
              </a:solidFill>
              <a:latin typeface="Book Antiqua" pitchFamily="18" charset="0"/>
              <a:ea typeface="BatangChe" pitchFamily="49" charset="-127"/>
            </a:endParaRPr>
          </a:p>
          <a:p>
            <a:pPr algn="just"/>
            <a:r>
              <a:rPr lang="en-US" sz="2000" dirty="0">
                <a:solidFill>
                  <a:schemeClr val="bg1"/>
                </a:solidFill>
                <a:latin typeface="Arial Narrow" pitchFamily="34" charset="0"/>
                <a:ea typeface="BatangChe" pitchFamily="49" charset="-127"/>
              </a:rPr>
              <a:t>CHART NO. 1 - Abstract 3, Primordial-light and Primordial-three</a:t>
            </a:r>
          </a:p>
          <a:p>
            <a:pPr algn="just"/>
            <a:r>
              <a:rPr lang="en-US" sz="2000" dirty="0">
                <a:solidFill>
                  <a:schemeClr val="bg1"/>
                </a:solidFill>
                <a:latin typeface="Arial Narrow" pitchFamily="34" charset="0"/>
                <a:ea typeface="BatangChe" pitchFamily="49" charset="-127"/>
              </a:rPr>
              <a:t>CHART NO. 2 - 1. Fracture.	</a:t>
            </a:r>
          </a:p>
          <a:p>
            <a:pPr algn="just"/>
            <a:r>
              <a:rPr lang="en-US" sz="2000" dirty="0">
                <a:solidFill>
                  <a:schemeClr val="bg1"/>
                </a:solidFill>
                <a:latin typeface="Arial Narrow" pitchFamily="34" charset="0"/>
                <a:ea typeface="BatangChe" pitchFamily="49" charset="-127"/>
              </a:rPr>
              <a:t>CHART NO. 3 - Reconciliation.	</a:t>
            </a:r>
          </a:p>
          <a:p>
            <a:pPr algn="just"/>
            <a:r>
              <a:rPr lang="en-US" sz="2000" dirty="0">
                <a:solidFill>
                  <a:schemeClr val="bg1"/>
                </a:solidFill>
                <a:latin typeface="Arial Narrow" pitchFamily="34" charset="0"/>
                <a:ea typeface="BatangChe" pitchFamily="49" charset="-127"/>
              </a:rPr>
              <a:t>CHART NO. 4 - New Creation, 1st Grade of the Universe	</a:t>
            </a:r>
          </a:p>
          <a:p>
            <a:pPr algn="just"/>
            <a:r>
              <a:rPr lang="en-US" sz="2000" dirty="0">
                <a:solidFill>
                  <a:schemeClr val="bg1"/>
                </a:solidFill>
                <a:latin typeface="Arial Narrow" pitchFamily="34" charset="0"/>
                <a:ea typeface="BatangChe" pitchFamily="49" charset="-127"/>
              </a:rPr>
              <a:t>CHART NO. 5 - New Creation, 2nd Grade of the Universe	</a:t>
            </a:r>
          </a:p>
          <a:p>
            <a:pPr algn="just"/>
            <a:r>
              <a:rPr lang="en-US" sz="2000" dirty="0">
                <a:solidFill>
                  <a:schemeClr val="bg1"/>
                </a:solidFill>
                <a:latin typeface="Arial Narrow" pitchFamily="34" charset="0"/>
                <a:ea typeface="BatangChe" pitchFamily="49" charset="-127"/>
              </a:rPr>
              <a:t>CHART NO. 6 - New Creation, 3rd Grade of the Universe	</a:t>
            </a:r>
          </a:p>
          <a:p>
            <a:pPr algn="just"/>
            <a:r>
              <a:rPr lang="en-US" sz="2000" dirty="0">
                <a:solidFill>
                  <a:schemeClr val="bg1"/>
                </a:solidFill>
                <a:latin typeface="Arial Narrow" pitchFamily="34" charset="0"/>
                <a:ea typeface="BatangChe" pitchFamily="49" charset="-127"/>
              </a:rPr>
              <a:t>CHART NO. 7 - New Creation, 4th Grade of the Universe	</a:t>
            </a:r>
          </a:p>
          <a:p>
            <a:pPr algn="just"/>
            <a:r>
              <a:rPr lang="en-US" sz="2000" dirty="0">
                <a:solidFill>
                  <a:schemeClr val="bg1"/>
                </a:solidFill>
                <a:latin typeface="Arial Narrow" pitchFamily="34" charset="0"/>
                <a:ea typeface="BatangChe" pitchFamily="49" charset="-127"/>
              </a:rPr>
              <a:t>CHART NO. 8 - New Creation, 5th Grade of the Universe	</a:t>
            </a:r>
          </a:p>
          <a:p>
            <a:pPr algn="just"/>
            <a:r>
              <a:rPr lang="en-US" sz="2000" dirty="0">
                <a:solidFill>
                  <a:schemeClr val="bg1"/>
                </a:solidFill>
                <a:latin typeface="Arial Narrow" pitchFamily="34" charset="0"/>
                <a:ea typeface="BatangChe" pitchFamily="49" charset="-127"/>
              </a:rPr>
              <a:t>CHART NO. 9 - New Creation, 6th Grade of the Universe	</a:t>
            </a:r>
          </a:p>
          <a:p>
            <a:pPr algn="just"/>
            <a:r>
              <a:rPr lang="en-US" sz="2000" dirty="0">
                <a:solidFill>
                  <a:schemeClr val="bg1"/>
                </a:solidFill>
                <a:latin typeface="Arial Narrow" pitchFamily="34" charset="0"/>
                <a:ea typeface="BatangChe" pitchFamily="49" charset="-127"/>
              </a:rPr>
              <a:t>CHART NO. 10 - Fall of the New Creation, 7th Grade of the Universe</a:t>
            </a:r>
          </a:p>
          <a:p>
            <a:pPr algn="just"/>
            <a:r>
              <a:rPr lang="en-US" sz="2000" dirty="0">
                <a:solidFill>
                  <a:schemeClr val="bg1"/>
                </a:solidFill>
                <a:latin typeface="Arial Narrow" pitchFamily="34" charset="0"/>
                <a:ea typeface="BatangChe" pitchFamily="49" charset="-127"/>
              </a:rPr>
              <a:t>CHART NO. 11 - Double Inclusion of the Contrast</a:t>
            </a:r>
          </a:p>
          <a:p>
            <a:pPr algn="just"/>
            <a:r>
              <a:rPr lang="en-US" sz="2000" dirty="0">
                <a:solidFill>
                  <a:schemeClr val="bg1"/>
                </a:solidFill>
                <a:latin typeface="Arial Narrow" pitchFamily="34" charset="0"/>
                <a:ea typeface="BatangChe" pitchFamily="49" charset="-127"/>
              </a:rPr>
              <a:t>CHART NO. 12 - </a:t>
            </a:r>
            <a:r>
              <a:rPr lang="en-US" sz="2000" dirty="0" err="1">
                <a:solidFill>
                  <a:schemeClr val="bg1"/>
                </a:solidFill>
                <a:latin typeface="Arial Narrow" pitchFamily="34" charset="0"/>
                <a:ea typeface="BatangChe" pitchFamily="49" charset="-127"/>
              </a:rPr>
              <a:t>Reconcilliat</a:t>
            </a:r>
            <a:r>
              <a:rPr lang="sl-SI" sz="2000" dirty="0">
                <a:solidFill>
                  <a:schemeClr val="bg1"/>
                </a:solidFill>
                <a:latin typeface="Arial Narrow" pitchFamily="34" charset="0"/>
                <a:ea typeface="BatangChe" pitchFamily="49" charset="-127"/>
              </a:rPr>
              <a:t>ion</a:t>
            </a:r>
            <a:r>
              <a:rPr lang="en-US" sz="2000" dirty="0">
                <a:solidFill>
                  <a:schemeClr val="bg1"/>
                </a:solidFill>
                <a:latin typeface="Arial Narrow" pitchFamily="34" charset="0"/>
                <a:ea typeface="BatangChe" pitchFamily="49" charset="-127"/>
              </a:rPr>
              <a:t> Further Development</a:t>
            </a:r>
          </a:p>
          <a:p>
            <a:pPr algn="just"/>
            <a:r>
              <a:rPr lang="en-US" sz="2000" dirty="0">
                <a:solidFill>
                  <a:schemeClr val="bg1"/>
                </a:solidFill>
                <a:latin typeface="Arial Narrow" pitchFamily="34" charset="0"/>
                <a:ea typeface="BatangChe" pitchFamily="49" charset="-127"/>
              </a:rPr>
              <a:t>CHART NO. 13 - 3. Fracture.	</a:t>
            </a:r>
          </a:p>
          <a:p>
            <a:pPr algn="just"/>
            <a:r>
              <a:rPr lang="en-US" sz="2000" dirty="0">
                <a:solidFill>
                  <a:schemeClr val="bg1"/>
                </a:solidFill>
                <a:latin typeface="Arial Narrow" pitchFamily="34" charset="0"/>
                <a:ea typeface="BatangChe" pitchFamily="49" charset="-127"/>
              </a:rPr>
              <a:t>CHART NO. 14 - Threefold Disentanglement from the Contrast.</a:t>
            </a:r>
          </a:p>
          <a:p>
            <a:pPr algn="just"/>
            <a:r>
              <a:rPr lang="en-US" sz="2000" dirty="0">
                <a:solidFill>
                  <a:schemeClr val="bg1"/>
                </a:solidFill>
                <a:latin typeface="Arial Narrow" pitchFamily="34" charset="0"/>
                <a:ea typeface="BatangChe" pitchFamily="49" charset="-127"/>
              </a:rPr>
              <a:t>CHART NO. 15 - Sixth Solar System</a:t>
            </a:r>
          </a:p>
        </p:txBody>
      </p:sp>
      <p:pic>
        <p:nvPicPr>
          <p:cNvPr id="5" name="Picture 3" descr="t01_01re"/>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922" y="2520542"/>
            <a:ext cx="2124050" cy="214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p:cNvPicPr>
            <a:picLocks noChangeAspect="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5922" y="4797152"/>
            <a:ext cx="2102110" cy="1850486"/>
          </a:xfrm>
          <a:prstGeom prst="rect">
            <a:avLst/>
          </a:prstGeom>
        </p:spPr>
      </p:pic>
      <p:pic>
        <p:nvPicPr>
          <p:cNvPr id="7" name="Picture 4" descr="t01_01re"/>
          <p:cNvPicPr>
            <a:picLocks noChangeAspect="1" noChangeArrowheads="1"/>
          </p:cNvPicPr>
          <p:nvPr/>
        </p:nvPicPr>
        <p:blipFill>
          <a:blip r:embed="rId6"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96941"/>
            <a:ext cx="2396672" cy="242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721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21806" b="21793"/>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jeZBesedilom 1"/>
          <p:cNvSpPr txBox="1"/>
          <p:nvPr/>
        </p:nvSpPr>
        <p:spPr>
          <a:xfrm>
            <a:off x="4860032" y="828289"/>
            <a:ext cx="4032448" cy="5201424"/>
          </a:xfrm>
          <a:prstGeom prst="rect">
            <a:avLst/>
          </a:prstGeom>
          <a:solidFill>
            <a:schemeClr val="bg2">
              <a:lumMod val="10000"/>
              <a:alpha val="70000"/>
            </a:schemeClr>
          </a:solidFill>
        </p:spPr>
        <p:txBody>
          <a:bodyPr wrap="square" rtlCol="0">
            <a:spAutoFit/>
          </a:bodyPr>
          <a:lstStyle/>
          <a:p>
            <a:r>
              <a:rPr lang="pt-PT" sz="2000" dirty="0">
                <a:solidFill>
                  <a:schemeClr val="bg1"/>
                </a:solidFill>
                <a:latin typeface="Arial Narrow" pitchFamily="34" charset="0"/>
                <a:ea typeface="BatangChe" pitchFamily="49" charset="-127"/>
              </a:rPr>
              <a:t>I </a:t>
            </a:r>
            <a:r>
              <a:rPr lang="sl-SI" sz="2000" dirty="0" err="1">
                <a:solidFill>
                  <a:schemeClr val="bg1"/>
                </a:solidFill>
                <a:latin typeface="Arial Narrow" pitchFamily="34" charset="0"/>
                <a:ea typeface="BatangChe" pitchFamily="49" charset="-127"/>
              </a:rPr>
              <a:t>have</a:t>
            </a:r>
            <a:r>
              <a:rPr lang="sl-SI" sz="2000" dirty="0">
                <a:solidFill>
                  <a:schemeClr val="bg1"/>
                </a:solidFill>
                <a:latin typeface="Arial Narrow" pitchFamily="34" charset="0"/>
                <a:ea typeface="BatangChe" pitchFamily="49" charset="-127"/>
              </a:rPr>
              <a:t> </a:t>
            </a:r>
            <a:r>
              <a:rPr lang="pt-PT" sz="2000" dirty="0">
                <a:solidFill>
                  <a:schemeClr val="bg1"/>
                </a:solidFill>
                <a:latin typeface="Arial Narrow" pitchFamily="34" charset="0"/>
                <a:ea typeface="BatangChe" pitchFamily="49" charset="-127"/>
              </a:rPr>
              <a:t>created two versions </a:t>
            </a:r>
            <a:r>
              <a:rPr lang="sl-SI" sz="2000" dirty="0">
                <a:solidFill>
                  <a:schemeClr val="bg1"/>
                </a:solidFill>
                <a:latin typeface="Arial Narrow" pitchFamily="34" charset="0"/>
                <a:ea typeface="BatangChe" pitchFamily="49" charset="-127"/>
              </a:rPr>
              <a:t>of</a:t>
            </a:r>
            <a:r>
              <a:rPr lang="pt-PT" sz="2000" dirty="0">
                <a:solidFill>
                  <a:schemeClr val="bg1"/>
                </a:solidFill>
                <a:latin typeface="Arial Narrow" pitchFamily="34" charset="0"/>
                <a:ea typeface="BatangChe" pitchFamily="49" charset="-127"/>
              </a:rPr>
              <a:t> Graphics</a:t>
            </a:r>
            <a:r>
              <a:rPr lang="sl-SI" sz="2000" dirty="0">
                <a:solidFill>
                  <a:schemeClr val="bg1"/>
                </a:solidFill>
                <a:latin typeface="Arial Narrow" pitchFamily="34" charset="0"/>
                <a:ea typeface="BatangChe" pitchFamily="49" charset="-127"/>
              </a:rPr>
              <a:t>,</a:t>
            </a:r>
            <a:r>
              <a:rPr lang="pt-PT" sz="2000" dirty="0">
                <a:solidFill>
                  <a:schemeClr val="bg1"/>
                </a:solidFill>
                <a:latin typeface="Arial Narrow" pitchFamily="34" charset="0"/>
                <a:ea typeface="BatangChe" pitchFamily="49" charset="-127"/>
              </a:rPr>
              <a:t> as </a:t>
            </a:r>
            <a:r>
              <a:rPr lang="sl-SI" sz="2000" dirty="0">
                <a:solidFill>
                  <a:schemeClr val="bg1"/>
                </a:solidFill>
                <a:latin typeface="Arial Narrow" pitchFamily="34" charset="0"/>
                <a:ea typeface="BatangChe" pitchFamily="49" charset="-127"/>
              </a:rPr>
              <a:t>I </a:t>
            </a:r>
            <a:r>
              <a:rPr lang="sl-SI" sz="2000" dirty="0" err="1">
                <a:solidFill>
                  <a:schemeClr val="bg1"/>
                </a:solidFill>
                <a:latin typeface="Arial Narrow" pitchFamily="34" charset="0"/>
                <a:ea typeface="BatangChe" pitchFamily="49" charset="-127"/>
              </a:rPr>
              <a:t>usually</a:t>
            </a:r>
            <a:r>
              <a:rPr lang="pt-PT" sz="2000" dirty="0">
                <a:solidFill>
                  <a:schemeClr val="bg1"/>
                </a:solidFill>
                <a:latin typeface="Arial Narrow" pitchFamily="34" charset="0"/>
                <a:ea typeface="BatangChe" pitchFamily="49" charset="-127"/>
              </a:rPr>
              <a:t> do with all my Geometrical works:</a:t>
            </a:r>
          </a:p>
          <a:p>
            <a:endParaRPr lang="pt-PT" sz="800" dirty="0">
              <a:solidFill>
                <a:schemeClr val="bg1"/>
              </a:solidFill>
              <a:latin typeface="Arial Narrow" pitchFamily="34" charset="0"/>
              <a:ea typeface="BatangChe" pitchFamily="49" charset="-127"/>
            </a:endParaRPr>
          </a:p>
          <a:p>
            <a:r>
              <a:rPr lang="sl-SI" sz="2000" dirty="0" err="1">
                <a:solidFill>
                  <a:schemeClr val="bg1"/>
                </a:solidFill>
                <a:latin typeface="Arial Narrow" pitchFamily="34" charset="0"/>
                <a:ea typeface="BatangChe" pitchFamily="49" charset="-127"/>
              </a:rPr>
              <a:t>Those</a:t>
            </a:r>
            <a:r>
              <a:rPr lang="pt-PT" sz="2000" dirty="0">
                <a:solidFill>
                  <a:schemeClr val="bg1"/>
                </a:solidFill>
                <a:latin typeface="Arial Narrow" pitchFamily="34" charset="0"/>
                <a:ea typeface="BatangChe" pitchFamily="49" charset="-127"/>
              </a:rPr>
              <a:t> on the Left </a:t>
            </a:r>
            <a:r>
              <a:rPr lang="sl-SI" sz="2000" dirty="0">
                <a:solidFill>
                  <a:schemeClr val="bg1"/>
                </a:solidFill>
                <a:latin typeface="Arial Narrow" pitchFamily="34" charset="0"/>
                <a:ea typeface="BatangChe" pitchFamily="49" charset="-127"/>
              </a:rPr>
              <a:t>are</a:t>
            </a:r>
            <a:r>
              <a:rPr lang="pt-PT" sz="2000" dirty="0">
                <a:solidFill>
                  <a:schemeClr val="bg1"/>
                </a:solidFill>
                <a:latin typeface="Arial Narrow" pitchFamily="34" charset="0"/>
                <a:ea typeface="BatangChe" pitchFamily="49" charset="-127"/>
              </a:rPr>
              <a:t> the original painting</a:t>
            </a:r>
            <a:r>
              <a:rPr lang="sl-SI" sz="2000" dirty="0">
                <a:solidFill>
                  <a:schemeClr val="bg1"/>
                </a:solidFill>
                <a:latin typeface="Arial Narrow" pitchFamily="34" charset="0"/>
                <a:ea typeface="BatangChe" pitchFamily="49" charset="-127"/>
              </a:rPr>
              <a:t>s</a:t>
            </a:r>
            <a:r>
              <a:rPr lang="pt-PT" sz="2000" dirty="0">
                <a:solidFill>
                  <a:schemeClr val="bg1"/>
                </a:solidFill>
                <a:latin typeface="Arial Narrow" pitchFamily="34" charset="0"/>
                <a:ea typeface="BatangChe" pitchFamily="49" charset="-127"/>
              </a:rPr>
              <a:t> on black card, with silver, gold ink pens and crystals.</a:t>
            </a:r>
          </a:p>
          <a:p>
            <a:endParaRPr lang="sl-SI" sz="800" dirty="0">
              <a:solidFill>
                <a:schemeClr val="bg1"/>
              </a:solidFill>
              <a:latin typeface="Arial Narrow" pitchFamily="34" charset="0"/>
              <a:ea typeface="BatangChe" pitchFamily="49" charset="-127"/>
            </a:endParaRPr>
          </a:p>
          <a:p>
            <a:r>
              <a:rPr lang="sl-SI" sz="2000" dirty="0">
                <a:solidFill>
                  <a:schemeClr val="bg1"/>
                </a:solidFill>
                <a:latin typeface="Arial Narrow" pitchFamily="34" charset="0"/>
                <a:ea typeface="BatangChe" pitchFamily="49" charset="-127"/>
              </a:rPr>
              <a:t>Those </a:t>
            </a:r>
            <a:r>
              <a:rPr lang="pt-PT" sz="2000" dirty="0">
                <a:solidFill>
                  <a:schemeClr val="bg1"/>
                </a:solidFill>
                <a:latin typeface="Arial Narrow" pitchFamily="34" charset="0"/>
                <a:ea typeface="BatangChe" pitchFamily="49" charset="-127"/>
              </a:rPr>
              <a:t>on the Right </a:t>
            </a:r>
            <a:r>
              <a:rPr lang="sl-SI" sz="2000" dirty="0">
                <a:solidFill>
                  <a:schemeClr val="bg1"/>
                </a:solidFill>
                <a:latin typeface="Arial Narrow" pitchFamily="34" charset="0"/>
                <a:ea typeface="BatangChe" pitchFamily="49" charset="-127"/>
              </a:rPr>
              <a:t>are</a:t>
            </a:r>
            <a:r>
              <a:rPr lang="pt-PT" sz="2000" dirty="0">
                <a:solidFill>
                  <a:schemeClr val="bg1"/>
                </a:solidFill>
                <a:latin typeface="Arial Narrow" pitchFamily="34" charset="0"/>
                <a:ea typeface="BatangChe" pitchFamily="49" charset="-127"/>
              </a:rPr>
              <a:t> the “Illuminated” Painting</a:t>
            </a:r>
            <a:r>
              <a:rPr lang="sl-SI" sz="2000" dirty="0">
                <a:solidFill>
                  <a:schemeClr val="bg1"/>
                </a:solidFill>
                <a:latin typeface="Arial Narrow" pitchFamily="34" charset="0"/>
                <a:ea typeface="BatangChe" pitchFamily="49" charset="-127"/>
              </a:rPr>
              <a:t>s,</a:t>
            </a:r>
            <a:r>
              <a:rPr lang="pt-PT" sz="2000" dirty="0">
                <a:solidFill>
                  <a:schemeClr val="bg1"/>
                </a:solidFill>
                <a:latin typeface="Arial Narrow" pitchFamily="34" charset="0"/>
                <a:ea typeface="BatangChe" pitchFamily="49" charset="-127"/>
              </a:rPr>
              <a:t> with colored Light computer effects.</a:t>
            </a:r>
          </a:p>
          <a:p>
            <a:endParaRPr lang="pt-PT" sz="8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The Dimension of each work is 40x30cm.</a:t>
            </a:r>
            <a:endParaRPr lang="sl-SI" sz="2000" dirty="0">
              <a:solidFill>
                <a:schemeClr val="bg1"/>
              </a:solidFill>
              <a:latin typeface="Arial Narrow" pitchFamily="34" charset="0"/>
              <a:ea typeface="BatangChe" pitchFamily="49" charset="-127"/>
            </a:endParaRPr>
          </a:p>
          <a:p>
            <a:endParaRPr lang="sl-SI" sz="800" dirty="0">
              <a:solidFill>
                <a:schemeClr val="bg1"/>
              </a:solidFill>
              <a:latin typeface="Arial Narrow" pitchFamily="34" charset="0"/>
              <a:ea typeface="BatangChe" pitchFamily="49" charset="-127"/>
            </a:endParaRPr>
          </a:p>
          <a:p>
            <a:r>
              <a:rPr lang="sl-SI" sz="2000" dirty="0">
                <a:solidFill>
                  <a:schemeClr val="bg1"/>
                </a:solidFill>
                <a:latin typeface="Arial Narrow" pitchFamily="34" charset="0"/>
                <a:ea typeface="BatangChe" pitchFamily="49" charset="-127"/>
              </a:rPr>
              <a:t>It follows </a:t>
            </a:r>
            <a:r>
              <a:rPr lang="en-US" sz="2000" dirty="0">
                <a:solidFill>
                  <a:schemeClr val="bg1"/>
                </a:solidFill>
                <a:latin typeface="Arial Narrow" pitchFamily="34" charset="0"/>
                <a:ea typeface="BatangChe" pitchFamily="49" charset="-127"/>
              </a:rPr>
              <a:t>an explanation, together with my Geometrical interpretation of the Charts, using Adelma´s terms</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 the REAL part of them. The Concrete and Abstract parts can be read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the book.</a:t>
            </a:r>
          </a:p>
        </p:txBody>
      </p:sp>
      <p:pic>
        <p:nvPicPr>
          <p:cNvPr id="6"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75309"/>
            <a:ext cx="2213934" cy="2952328"/>
          </a:xfrm>
          <a:prstGeom prst="rect">
            <a:avLst/>
          </a:prstGeom>
          <a:ln w="3175" cmpd="sng">
            <a:noFill/>
            <a:miter lim="800000"/>
          </a:ln>
        </p:spPr>
      </p:pic>
      <p:pic>
        <p:nvPicPr>
          <p:cNvPr id="7"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678" y="1844824"/>
            <a:ext cx="2213934" cy="2952328"/>
          </a:xfrm>
          <a:prstGeom prst="rect">
            <a:avLst/>
          </a:prstGeom>
          <a:ln w="3175">
            <a:noFill/>
          </a:ln>
        </p:spPr>
      </p:pic>
    </p:spTree>
    <p:extLst>
      <p:ext uri="{BB962C8B-B14F-4D97-AF65-F5344CB8AC3E}">
        <p14:creationId xmlns:p14="http://schemas.microsoft.com/office/powerpoint/2010/main" val="371475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43899" y="188640"/>
            <a:ext cx="3708021" cy="6093976"/>
          </a:xfrm>
          <a:prstGeom prst="rect">
            <a:avLst/>
          </a:prstGeom>
          <a:noFill/>
        </p:spPr>
        <p:txBody>
          <a:bodyPr wrap="square" rtlCol="0">
            <a:spAutoFit/>
          </a:bodyPr>
          <a:lstStyle/>
          <a:p>
            <a:r>
              <a:rPr lang="en-US" sz="1100" b="1" dirty="0">
                <a:solidFill>
                  <a:schemeClr val="bg1"/>
                </a:solidFill>
                <a:latin typeface="Garamond" pitchFamily="18" charset="0"/>
                <a:ea typeface="BatangChe" pitchFamily="49" charset="-127"/>
              </a:rPr>
              <a:t>JOMA SIPE</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was born in the city of Porto, Portugal, on the 2nd August 1974.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He spent almost all his childhood in the City of Vila Nova de Gaia, near Porto, where he still lives and have his how studio. He started painting ordinary motifs as landscapes and faces, using oils and acrylics with exuberant colors. Soon he realized this was not the way that he wanted to use to express his inner spiritual feelings, the desired goal that was for long time creating inside. Since very earlier, 13-15 years of age, he started feeling an inner inquietation to discover the reasons for living in this planet and trying to answer the common phrases as “Where do we came from?”, “What are we doing here?”, “To where shall we go?”… </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These inner questions took him to the public library where he found ancient books in Portuguese by Blavatsky and Besant. Then he soon realize a profound and inexplicable deep inner connection with Blavatsky and her teachings.  He had the opportunity to read “Isis Unveiled”, “The Secret Doctrine”, “The Voice Of Silence”, among other texts by HPB. Searching among other books he learned about the inner system of Chakras, Occult Anatomy, Sacred Geometry, The Golden Number, several meditation and concentration techniques, the Ego, Alquimical Process, Kabalah, between many </a:t>
            </a:r>
            <a:r>
              <a:rPr lang="en-US" sz="1100" dirty="0" err="1">
                <a:solidFill>
                  <a:schemeClr val="bg1"/>
                </a:solidFill>
                <a:latin typeface="Garamond" pitchFamily="18" charset="0"/>
                <a:ea typeface="BatangChe" pitchFamily="49" charset="-127"/>
              </a:rPr>
              <a:t>many</a:t>
            </a:r>
            <a:r>
              <a:rPr lang="en-US" sz="1100" dirty="0">
                <a:solidFill>
                  <a:schemeClr val="bg1"/>
                </a:solidFill>
                <a:latin typeface="Garamond" pitchFamily="18" charset="0"/>
                <a:ea typeface="BatangChe" pitchFamily="49" charset="-127"/>
              </a:rPr>
              <a:t> other occult and esoteric subjects.</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pt-PT" sz="1100" dirty="0">
                <a:solidFill>
                  <a:schemeClr val="bg1"/>
                </a:solidFill>
                <a:latin typeface="Garamond" pitchFamily="18" charset="0"/>
                <a:ea typeface="BatangChe" pitchFamily="49" charset="-127"/>
              </a:rPr>
              <a:t>Joma Sipe </a:t>
            </a:r>
            <a:r>
              <a:rPr lang="pt-PT" sz="1100" dirty="0" err="1">
                <a:solidFill>
                  <a:schemeClr val="bg1"/>
                </a:solidFill>
                <a:latin typeface="Garamond" pitchFamily="18" charset="0"/>
                <a:ea typeface="BatangChe" pitchFamily="49" charset="-127"/>
              </a:rPr>
              <a:t>webpage</a:t>
            </a:r>
            <a:r>
              <a:rPr lang="pt-PT" sz="1100" dirty="0">
                <a:solidFill>
                  <a:schemeClr val="bg1"/>
                </a:solidFill>
                <a:latin typeface="Garamond" pitchFamily="18" charset="0"/>
                <a:ea typeface="BatangChe" pitchFamily="49" charset="-127"/>
              </a:rPr>
              <a:t>: www.jomasipe.no.sapo.pt</a:t>
            </a:r>
          </a:p>
          <a:p>
            <a:r>
              <a:rPr lang="pt-PT" sz="1000" dirty="0">
                <a:solidFill>
                  <a:schemeClr val="bg1"/>
                </a:solidFill>
                <a:latin typeface="Garamond" pitchFamily="18" charset="0"/>
                <a:ea typeface="BatangChe" pitchFamily="49" charset="-127"/>
              </a:rPr>
              <a:t> </a:t>
            </a:r>
          </a:p>
          <a:p>
            <a:r>
              <a:rPr lang="pt-PT" sz="1000" dirty="0">
                <a:solidFill>
                  <a:schemeClr val="bg1"/>
                </a:solidFill>
                <a:latin typeface="Garamond" pitchFamily="18" charset="0"/>
                <a:ea typeface="BatangChe" pitchFamily="49" charset="-127"/>
              </a:rPr>
              <a:t>All </a:t>
            </a:r>
            <a:r>
              <a:rPr lang="pt-PT" sz="1000" dirty="0" err="1">
                <a:solidFill>
                  <a:schemeClr val="bg1"/>
                </a:solidFill>
                <a:latin typeface="Garamond" pitchFamily="18" charset="0"/>
                <a:ea typeface="BatangChe" pitchFamily="49" charset="-127"/>
              </a:rPr>
              <a:t>images</a:t>
            </a:r>
            <a:r>
              <a:rPr lang="pt-PT" sz="1000" dirty="0">
                <a:solidFill>
                  <a:schemeClr val="bg1"/>
                </a:solidFill>
                <a:latin typeface="Garamond" pitchFamily="18" charset="0"/>
                <a:ea typeface="BatangChe" pitchFamily="49" charset="-127"/>
              </a:rPr>
              <a:t> © Joma Sipe, 2012</a:t>
            </a:r>
          </a:p>
          <a:p>
            <a:r>
              <a:rPr lang="en-US" sz="1000" dirty="0">
                <a:solidFill>
                  <a:schemeClr val="bg1"/>
                </a:solidFill>
                <a:latin typeface="Garamond" pitchFamily="18" charset="0"/>
                <a:ea typeface="BatangChe" pitchFamily="49" charset="-127"/>
              </a:rPr>
              <a:t>It is forbidden to copy this images by any means. This material is protected by Copyright rights in Portugal and worldwide</a:t>
            </a:r>
            <a:r>
              <a:rPr lang="en-US" sz="1000" dirty="0">
                <a:latin typeface="Garamond" pitchFamily="18" charset="0"/>
                <a:ea typeface="BatangChe" pitchFamily="49" charset="-127"/>
              </a:rPr>
              <a:t>.</a:t>
            </a:r>
          </a:p>
          <a:p>
            <a:endParaRPr lang="en-US" sz="1000" dirty="0">
              <a:latin typeface="Garamond" pitchFamily="18" charset="0"/>
              <a:ea typeface="BatangChe" pitchFamily="49" charset="-127"/>
            </a:endParaRPr>
          </a:p>
          <a:p>
            <a:endParaRPr lang="pt-PT" sz="1000" dirty="0">
              <a:latin typeface="Garamond" pitchFamily="18" charset="0"/>
              <a:ea typeface="BatangChe" pitchFamily="49" charset="-127"/>
            </a:endParaRPr>
          </a:p>
        </p:txBody>
      </p:sp>
      <p:pic>
        <p:nvPicPr>
          <p:cNvPr id="9" name="Imagem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43717"/>
          <a:stretch/>
        </p:blipFill>
        <p:spPr>
          <a:xfrm>
            <a:off x="5369" y="0"/>
            <a:ext cx="9138631" cy="6858000"/>
          </a:xfrm>
          <a:prstGeom prst="rect">
            <a:avLst/>
          </a:prstGeom>
        </p:spPr>
      </p:pic>
      <p:sp>
        <p:nvSpPr>
          <p:cNvPr id="7" name="CaixaDeTexto 6"/>
          <p:cNvSpPr txBox="1"/>
          <p:nvPr/>
        </p:nvSpPr>
        <p:spPr>
          <a:xfrm>
            <a:off x="2123728" y="82137"/>
            <a:ext cx="4896544" cy="338554"/>
          </a:xfrm>
          <a:prstGeom prst="rect">
            <a:avLst/>
          </a:prstGeom>
          <a:noFill/>
        </p:spPr>
        <p:txBody>
          <a:bodyPr wrap="square" rtlCol="0">
            <a:spAutoFit/>
          </a:bodyPr>
          <a:lstStyle/>
          <a:p>
            <a:pPr algn="ctr"/>
            <a:r>
              <a:rPr lang="en-US" sz="1600" dirty="0" err="1">
                <a:solidFill>
                  <a:schemeClr val="bg1"/>
                </a:solidFill>
                <a:latin typeface="Arial Narrow" pitchFamily="34" charset="0"/>
                <a:ea typeface="BatangChe" pitchFamily="49" charset="-127"/>
              </a:rPr>
              <a:t>Joma</a:t>
            </a:r>
            <a:r>
              <a:rPr lang="en-US" sz="1600" dirty="0">
                <a:solidFill>
                  <a:schemeClr val="bg1"/>
                </a:solidFill>
                <a:latin typeface="Arial Narrow" pitchFamily="34" charset="0"/>
                <a:ea typeface="BatangChe" pitchFamily="49" charset="-127"/>
              </a:rPr>
              <a:t> Sipe</a:t>
            </a:r>
            <a:r>
              <a:rPr lang="sl-SI" sz="1600" dirty="0">
                <a:solidFill>
                  <a:schemeClr val="bg1"/>
                </a:solidFill>
                <a:latin typeface="Arial Narrow" pitchFamily="34" charset="0"/>
                <a:ea typeface="BatangChe" pitchFamily="49" charset="-127"/>
              </a:rPr>
              <a:t>‘s</a:t>
            </a:r>
            <a:r>
              <a:rPr lang="en-US" sz="1600" dirty="0">
                <a:solidFill>
                  <a:schemeClr val="bg1"/>
                </a:solidFill>
                <a:latin typeface="Arial Narrow" pitchFamily="34" charset="0"/>
                <a:ea typeface="BatangChe" pitchFamily="49" charset="-127"/>
              </a:rPr>
              <a:t> </a:t>
            </a:r>
            <a:r>
              <a:rPr lang="sl-SI" sz="1600" dirty="0" err="1">
                <a:solidFill>
                  <a:schemeClr val="bg1"/>
                </a:solidFill>
                <a:latin typeface="Arial Narrow" pitchFamily="34" charset="0"/>
                <a:ea typeface="BatangChe" pitchFamily="49" charset="-127"/>
              </a:rPr>
              <a:t>short</a:t>
            </a:r>
            <a:r>
              <a:rPr lang="en-US" sz="1600" dirty="0">
                <a:solidFill>
                  <a:schemeClr val="bg1"/>
                </a:solidFill>
                <a:latin typeface="Arial Narrow" pitchFamily="34" charset="0"/>
                <a:ea typeface="BatangChe" pitchFamily="49" charset="-127"/>
              </a:rPr>
              <a:t> Video </a:t>
            </a:r>
            <a:r>
              <a:rPr lang="sl-SI" sz="1600" dirty="0" err="1">
                <a:solidFill>
                  <a:schemeClr val="bg1"/>
                </a:solidFill>
                <a:latin typeface="Arial Narrow" pitchFamily="34" charset="0"/>
                <a:ea typeface="BatangChe" pitchFamily="49" charset="-127"/>
              </a:rPr>
              <a:t>presenting</a:t>
            </a:r>
            <a:r>
              <a:rPr lang="sl-SI" sz="1600" dirty="0">
                <a:solidFill>
                  <a:schemeClr val="bg1"/>
                </a:solidFill>
                <a:latin typeface="Arial Narrow" pitchFamily="34" charset="0"/>
                <a:ea typeface="BatangChe" pitchFamily="49" charset="-127"/>
              </a:rPr>
              <a:t> </a:t>
            </a:r>
            <a:r>
              <a:rPr lang="sl-SI" sz="1600" dirty="0" err="1">
                <a:solidFill>
                  <a:schemeClr val="bg1"/>
                </a:solidFill>
                <a:latin typeface="Arial Narrow" pitchFamily="34" charset="0"/>
                <a:ea typeface="BatangChe" pitchFamily="49" charset="-127"/>
              </a:rPr>
              <a:t>his</a:t>
            </a:r>
            <a:r>
              <a:rPr lang="sl-SI" sz="1600" dirty="0">
                <a:solidFill>
                  <a:schemeClr val="bg1"/>
                </a:solidFill>
                <a:latin typeface="Arial Narrow" pitchFamily="34" charset="0"/>
                <a:ea typeface="BatangChe" pitchFamily="49" charset="-127"/>
              </a:rPr>
              <a:t> </a:t>
            </a:r>
            <a:r>
              <a:rPr lang="sl-SI" sz="1600" dirty="0" err="1">
                <a:solidFill>
                  <a:schemeClr val="bg1"/>
                </a:solidFill>
                <a:latin typeface="Arial Narrow" pitchFamily="34" charset="0"/>
                <a:ea typeface="BatangChe" pitchFamily="49" charset="-127"/>
              </a:rPr>
              <a:t>work</a:t>
            </a:r>
            <a:r>
              <a:rPr lang="sl-SI" sz="1600" dirty="0">
                <a:solidFill>
                  <a:schemeClr val="bg1"/>
                </a:solidFill>
                <a:latin typeface="Arial Narrow" pitchFamily="34" charset="0"/>
                <a:ea typeface="BatangChe" pitchFamily="49" charset="-127"/>
              </a:rPr>
              <a:t> </a:t>
            </a:r>
            <a:r>
              <a:rPr lang="en-US" sz="1600" dirty="0">
                <a:solidFill>
                  <a:schemeClr val="bg1"/>
                </a:solidFill>
                <a:latin typeface="Arial Narrow" pitchFamily="34" charset="0"/>
                <a:ea typeface="BatangChe" pitchFamily="49" charset="-127"/>
              </a:rPr>
              <a:t>on the Graphics</a:t>
            </a:r>
          </a:p>
        </p:txBody>
      </p:sp>
      <p:pic>
        <p:nvPicPr>
          <p:cNvPr id="3" name="Joma Working_wmv_sem_s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2366787" y="485138"/>
            <a:ext cx="4415793" cy="5887724"/>
          </a:xfrm>
          <a:prstGeom prst="rect">
            <a:avLst/>
          </a:prstGeom>
        </p:spPr>
      </p:pic>
    </p:spTree>
    <p:extLst>
      <p:ext uri="{BB962C8B-B14F-4D97-AF65-F5344CB8AC3E}">
        <p14:creationId xmlns:p14="http://schemas.microsoft.com/office/powerpoint/2010/main" val="31290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p:cNvPicPr>
            <a:picLocks noChangeAspect="1"/>
          </p:cNvPicPr>
          <p:nvPr/>
        </p:nvPicPr>
        <p:blipFill>
          <a:blip r:embed="rId2" cstate="print">
            <a:clrChange>
              <a:clrFrom>
                <a:srgbClr val="100A0C"/>
              </a:clrFrom>
              <a:clrTo>
                <a:srgbClr val="100A0C">
                  <a:alpha val="0"/>
                </a:srgbClr>
              </a:clrTo>
            </a:clrChange>
            <a:extLst>
              <a:ext uri="{28A0092B-C50C-407E-A947-70E740481C1C}">
                <a14:useLocalDpi xmlns:a14="http://schemas.microsoft.com/office/drawing/2010/main" val="0"/>
              </a:ext>
            </a:extLst>
          </a:blip>
          <a:stretch>
            <a:fillRect/>
          </a:stretch>
        </p:blipFill>
        <p:spPr>
          <a:xfrm>
            <a:off x="-9104" y="0"/>
            <a:ext cx="5142775" cy="6858000"/>
          </a:xfrm>
          <a:prstGeom prst="rect">
            <a:avLst/>
          </a:prstGeom>
          <a:ln w="3175" cmpd="sng">
            <a:noFill/>
            <a:miter lim="800000"/>
          </a:ln>
        </p:spPr>
      </p:pic>
      <p:sp>
        <p:nvSpPr>
          <p:cNvPr id="4" name="CaixaDeTexto 3"/>
          <p:cNvSpPr txBox="1"/>
          <p:nvPr/>
        </p:nvSpPr>
        <p:spPr>
          <a:xfrm>
            <a:off x="2987824" y="112577"/>
            <a:ext cx="6048671" cy="6694140"/>
          </a:xfrm>
          <a:prstGeom prst="rect">
            <a:avLst/>
          </a:prstGeom>
          <a:solidFill>
            <a:schemeClr val="bg2">
              <a:lumMod val="10000"/>
              <a:alpha val="70000"/>
            </a:schemeClr>
          </a:solidFill>
        </p:spPr>
        <p:txBody>
          <a:bodyPr wrap="square" rtlCol="0">
            <a:spAutoFit/>
          </a:bodyPr>
          <a:lstStyle/>
          <a:p>
            <a:pPr>
              <a:lnSpc>
                <a:spcPct val="150000"/>
              </a:lnSpc>
            </a:pPr>
            <a:r>
              <a:rPr lang="en-US" sz="2000" b="1" dirty="0">
                <a:solidFill>
                  <a:schemeClr val="bg1"/>
                </a:solidFill>
                <a:latin typeface="Perpetua Titling MT" pitchFamily="18" charset="0"/>
                <a:ea typeface="BatangChe" pitchFamily="49" charset="-127"/>
              </a:rPr>
              <a:t>CHART NO. 1</a:t>
            </a:r>
          </a:p>
          <a:p>
            <a:pPr>
              <a:lnSpc>
                <a:spcPct val="150000"/>
              </a:lnSpc>
            </a:pPr>
            <a:r>
              <a:rPr lang="en-US" sz="1400" b="1" dirty="0">
                <a:solidFill>
                  <a:schemeClr val="bg1"/>
                </a:solidFill>
                <a:latin typeface="Perpetua Titling MT" pitchFamily="18" charset="0"/>
                <a:ea typeface="BatangChe" pitchFamily="49" charset="-127"/>
              </a:rPr>
              <a:t>ABSTRACT 3, PRIMORDIAL-LIGHT AND PRIMORDIAL-THREE</a:t>
            </a:r>
          </a:p>
          <a:p>
            <a:pPr algn="just"/>
            <a:endParaRPr lang="en-US" sz="1400" b="1"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Chart explains all the Words of the Work, being like a Code to decipher the Primordial Origin of the Universe.</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All is contained in this 3 aspects: </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Abstract</a:t>
            </a:r>
            <a:r>
              <a:rPr lang="sl-SI" sz="2000" dirty="0">
                <a:solidFill>
                  <a:schemeClr val="bg1"/>
                </a:solidFill>
                <a:latin typeface="Arial Narrow" pitchFamily="34" charset="0"/>
                <a:ea typeface="BatangChe" pitchFamily="49" charset="-127"/>
              </a:rPr>
              <a:t> / </a:t>
            </a:r>
            <a:r>
              <a:rPr lang="en-US" sz="2000" dirty="0">
                <a:solidFill>
                  <a:schemeClr val="bg1"/>
                </a:solidFill>
                <a:latin typeface="Arial Narrow" pitchFamily="34" charset="0"/>
                <a:ea typeface="BatangChe" pitchFamily="49" charset="-127"/>
              </a:rPr>
              <a:t>Primordial-light</a:t>
            </a:r>
            <a:r>
              <a:rPr lang="sl-SI" sz="2000" dirty="0">
                <a:solidFill>
                  <a:schemeClr val="bg1"/>
                </a:solidFill>
                <a:latin typeface="Arial Narrow" pitchFamily="34" charset="0"/>
                <a:ea typeface="BatangChe" pitchFamily="49" charset="-127"/>
              </a:rPr>
              <a:t> / </a:t>
            </a:r>
            <a:r>
              <a:rPr lang="en-US" sz="2000" dirty="0">
                <a:solidFill>
                  <a:schemeClr val="bg1"/>
                </a:solidFill>
                <a:latin typeface="Arial Narrow" pitchFamily="34" charset="0"/>
                <a:ea typeface="BatangChe" pitchFamily="49" charset="-127"/>
              </a:rPr>
              <a:t>Primordial-three</a:t>
            </a:r>
            <a:r>
              <a:rPr lang="sl-SI" sz="2000" dirty="0">
                <a:solidFill>
                  <a:schemeClr val="bg1"/>
                </a:solidFill>
                <a:latin typeface="Arial Narrow" pitchFamily="34" charset="0"/>
                <a:ea typeface="BatangChe" pitchFamily="49" charset="-127"/>
              </a:rPr>
              <a:t>.</a:t>
            </a:r>
            <a:endParaRPr lang="en-US"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The REAL is:</a:t>
            </a:r>
          </a:p>
          <a:p>
            <a:r>
              <a:rPr lang="en-US" sz="2000" dirty="0">
                <a:solidFill>
                  <a:schemeClr val="bg1"/>
                </a:solidFill>
                <a:latin typeface="Arial Narrow" pitchFamily="34" charset="0"/>
                <a:ea typeface="BatangChe" pitchFamily="49" charset="-127"/>
              </a:rPr>
              <a:t>Word: God</a:t>
            </a:r>
          </a:p>
          <a:p>
            <a:r>
              <a:rPr lang="en-US" sz="2000" dirty="0">
                <a:solidFill>
                  <a:schemeClr val="bg1"/>
                </a:solidFill>
                <a:latin typeface="Arial Narrow" pitchFamily="34" charset="0"/>
                <a:ea typeface="BatangChe" pitchFamily="49" charset="-127"/>
              </a:rPr>
              <a:t>Number: 1</a:t>
            </a:r>
          </a:p>
          <a:p>
            <a:r>
              <a:rPr lang="en-US" sz="2000" dirty="0">
                <a:solidFill>
                  <a:schemeClr val="bg1"/>
                </a:solidFill>
                <a:latin typeface="Arial Narrow" pitchFamily="34" charset="0"/>
                <a:ea typeface="BatangChe" pitchFamily="49" charset="-127"/>
              </a:rPr>
              <a:t>Graphic: </a:t>
            </a: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The CONCRETE is:</a:t>
            </a:r>
          </a:p>
          <a:p>
            <a:r>
              <a:rPr lang="en-US" sz="2000" dirty="0">
                <a:solidFill>
                  <a:schemeClr val="bg1"/>
                </a:solidFill>
                <a:latin typeface="Arial Narrow" pitchFamily="34" charset="0"/>
                <a:ea typeface="BatangChe" pitchFamily="49" charset="-127"/>
              </a:rPr>
              <a:t>Word: Spirit, Power and Primordial-light</a:t>
            </a:r>
          </a:p>
          <a:p>
            <a:r>
              <a:rPr lang="en-US" sz="2000" dirty="0">
                <a:solidFill>
                  <a:schemeClr val="bg1"/>
                </a:solidFill>
                <a:latin typeface="Arial Narrow" pitchFamily="34" charset="0"/>
                <a:ea typeface="BatangChe" pitchFamily="49" charset="-127"/>
              </a:rPr>
              <a:t>Number: 1,2 and 3</a:t>
            </a:r>
          </a:p>
          <a:p>
            <a:r>
              <a:rPr lang="en-US" sz="2000" dirty="0">
                <a:solidFill>
                  <a:schemeClr val="bg1"/>
                </a:solidFill>
                <a:latin typeface="Arial Narrow" pitchFamily="34" charset="0"/>
                <a:ea typeface="BatangChe" pitchFamily="49" charset="-127"/>
              </a:rPr>
              <a:t>Graphic:</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The ABSTRACT is:</a:t>
            </a:r>
          </a:p>
          <a:p>
            <a:r>
              <a:rPr lang="en-US" sz="2000" dirty="0">
                <a:solidFill>
                  <a:schemeClr val="bg1"/>
                </a:solidFill>
                <a:latin typeface="Arial Narrow" pitchFamily="34" charset="0"/>
                <a:ea typeface="BatangChe" pitchFamily="49" charset="-127"/>
              </a:rPr>
              <a:t>Word: Spirit and Love, Power and Vibration, Primordial-light and Assimilation</a:t>
            </a:r>
          </a:p>
          <a:p>
            <a:r>
              <a:rPr lang="en-US" sz="2000" dirty="0">
                <a:solidFill>
                  <a:schemeClr val="bg1"/>
                </a:solidFill>
                <a:latin typeface="Arial Narrow" pitchFamily="34" charset="0"/>
                <a:ea typeface="BatangChe" pitchFamily="49" charset="-127"/>
              </a:rPr>
              <a:t>Number: 6</a:t>
            </a:r>
          </a:p>
          <a:p>
            <a:r>
              <a:rPr lang="en-US" sz="2000" dirty="0">
                <a:solidFill>
                  <a:schemeClr val="bg1"/>
                </a:solidFill>
                <a:latin typeface="Arial Narrow" pitchFamily="34" charset="0"/>
                <a:ea typeface="BatangChe" pitchFamily="49" charset="-127"/>
              </a:rPr>
              <a:t>Graphic: </a:t>
            </a:r>
          </a:p>
        </p:txBody>
      </p:sp>
      <p:pic>
        <p:nvPicPr>
          <p:cNvPr id="1026" name="Picture 2" descr="t01_01re"/>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4606" y="100606"/>
            <a:ext cx="636168" cy="64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01_01re"/>
          <p:cNvPicPr>
            <a:picLocks noChangeAspect="1" noChangeArrowheads="1"/>
          </p:cNvPicPr>
          <p:nvPr/>
        </p:nvPicPr>
        <p:blipFill>
          <a:blip r:embed="rId5"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4322" y="714962"/>
            <a:ext cx="729511" cy="72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01_01re"/>
          <p:cNvPicPr>
            <a:picLocks noChangeAspect="1" noChangeArrowheads="1"/>
          </p:cNvPicPr>
          <p:nvPr/>
        </p:nvPicPr>
        <p:blipFill>
          <a:blip r:embed="rId7"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4322" y="1347265"/>
            <a:ext cx="783736" cy="79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t01_01re"/>
          <p:cNvPicPr>
            <a:picLocks noChangeAspect="1" noChangeArrowheads="1"/>
          </p:cNvPicPr>
          <p:nvPr/>
        </p:nvPicPr>
        <p:blipFill>
          <a:blip r:embed="rId9"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4322" y="2062823"/>
            <a:ext cx="761888" cy="76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t01_01re"/>
          <p:cNvPicPr>
            <a:picLocks noChangeAspect="1" noChangeArrowheads="1"/>
          </p:cNvPicPr>
          <p:nvPr/>
        </p:nvPicPr>
        <p:blipFill>
          <a:blip r:embed="rId11"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4282" y="2664471"/>
            <a:ext cx="863815" cy="83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t01_01re"/>
          <p:cNvPicPr>
            <a:picLocks noChangeAspect="1" noChangeArrowheads="1"/>
          </p:cNvPicPr>
          <p:nvPr/>
        </p:nvPicPr>
        <p:blipFill>
          <a:blip r:embed="rId1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4606" y="3429000"/>
            <a:ext cx="929450" cy="94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t01_01re"/>
          <p:cNvPicPr>
            <a:picLocks noChangeAspect="1" noChangeArrowheads="1"/>
          </p:cNvPicPr>
          <p:nvPr/>
        </p:nvPicPr>
        <p:blipFill>
          <a:blip r:embed="rId5"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8904"/>
          <a:stretch>
            <a:fillRect/>
          </a:stretch>
        </p:blipFill>
        <p:spPr bwMode="auto">
          <a:xfrm>
            <a:off x="380412" y="4424809"/>
            <a:ext cx="831459" cy="76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t01_01re"/>
          <p:cNvPicPr>
            <a:picLocks noChangeAspect="1" noChangeArrowheads="1"/>
          </p:cNvPicPr>
          <p:nvPr/>
        </p:nvPicPr>
        <p:blipFill>
          <a:blip r:embed="rId15"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5612" y="5133341"/>
            <a:ext cx="901155" cy="9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t01_01re"/>
          <p:cNvPicPr>
            <a:picLocks noChangeAspect="1" noChangeArrowheads="1"/>
          </p:cNvPicPr>
          <p:nvPr/>
        </p:nvPicPr>
        <p:blipFill>
          <a:blip r:embed="rId17"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0412" y="5940214"/>
            <a:ext cx="887169" cy="89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t01_01re"/>
          <p:cNvPicPr>
            <a:picLocks noChangeAspect="1" noChangeArrowheads="1"/>
          </p:cNvPicPr>
          <p:nvPr/>
        </p:nvPicPr>
        <p:blipFill>
          <a:blip r:embed="rId19"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2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98054" y="3429000"/>
            <a:ext cx="369264" cy="37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t01_01re"/>
          <p:cNvPicPr>
            <a:picLocks noChangeAspect="1" noChangeArrowheads="1"/>
          </p:cNvPicPr>
          <p:nvPr/>
        </p:nvPicPr>
        <p:blipFill>
          <a:blip r:embed="rId21"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22">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27562" y="4732532"/>
            <a:ext cx="368424" cy="36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t01_01re"/>
          <p:cNvPicPr>
            <a:picLocks noChangeAspect="1" noChangeArrowheads="1"/>
          </p:cNvPicPr>
          <p:nvPr/>
        </p:nvPicPr>
        <p:blipFill>
          <a:blip r:embed="rId2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2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72999" y="6237312"/>
            <a:ext cx="438348" cy="44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65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51" y="620688"/>
            <a:ext cx="4218002" cy="5624796"/>
          </a:xfrm>
          <a:prstGeom prst="rect">
            <a:avLst/>
          </a:prstGeom>
          <a:ln w="3175" cmpd="sng">
            <a:noFill/>
            <a:miter lim="800000"/>
          </a:ln>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777" y="620688"/>
            <a:ext cx="4229852" cy="5640598"/>
          </a:xfrm>
          <a:prstGeom prst="rect">
            <a:avLst/>
          </a:prstGeom>
          <a:ln w="3175">
            <a:noFill/>
          </a:ln>
        </p:spPr>
      </p:pic>
    </p:spTree>
    <p:extLst>
      <p:ext uri="{BB962C8B-B14F-4D97-AF65-F5344CB8AC3E}">
        <p14:creationId xmlns:p14="http://schemas.microsoft.com/office/powerpoint/2010/main" val="1803574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100A0C"/>
              </a:clrFrom>
              <a:clrTo>
                <a:srgbClr val="100A0C">
                  <a:alpha val="0"/>
                </a:srgbClr>
              </a:clrTo>
            </a:clrChange>
            <a:extLst>
              <a:ext uri="{28A0092B-C50C-407E-A947-70E740481C1C}">
                <a14:useLocalDpi xmlns:a14="http://schemas.microsoft.com/office/drawing/2010/main" val="0"/>
              </a:ext>
            </a:extLst>
          </a:blip>
          <a:stretch>
            <a:fillRect/>
          </a:stretch>
        </p:blipFill>
        <p:spPr>
          <a:xfrm>
            <a:off x="-7987" y="-3795"/>
            <a:ext cx="5156051" cy="6875706"/>
          </a:xfrm>
          <a:prstGeom prst="rect">
            <a:avLst/>
          </a:prstGeom>
        </p:spPr>
      </p:pic>
      <p:sp>
        <p:nvSpPr>
          <p:cNvPr id="4" name="CaixaDeTexto 3"/>
          <p:cNvSpPr txBox="1"/>
          <p:nvPr/>
        </p:nvSpPr>
        <p:spPr>
          <a:xfrm>
            <a:off x="3131840" y="260648"/>
            <a:ext cx="5727280" cy="4524315"/>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2</a:t>
            </a:r>
          </a:p>
          <a:p>
            <a:pPr algn="just">
              <a:lnSpc>
                <a:spcPct val="150000"/>
              </a:lnSpc>
            </a:pPr>
            <a:r>
              <a:rPr lang="en-US" sz="1400" b="1" dirty="0">
                <a:solidFill>
                  <a:schemeClr val="bg1"/>
                </a:solidFill>
                <a:latin typeface="Perpetua Titling MT" pitchFamily="18" charset="0"/>
                <a:ea typeface="BatangChe" pitchFamily="49" charset="-127"/>
              </a:rPr>
              <a:t> 1. FRACTURE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Graphic is described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Chapter 4 of the book.</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It tries to explain the first fracture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the Harmony that existed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the Universe.</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Fracture that breaks the triangle (the Real 3: God/Life-Principle/First</a:t>
            </a:r>
            <a:r>
              <a:rPr lang="sl-SI" sz="2000" dirty="0">
                <a:solidFill>
                  <a:schemeClr val="bg1"/>
                </a:solidFill>
                <a:latin typeface="Arial Narrow" pitchFamily="34" charset="0"/>
                <a:ea typeface="BatangChe" pitchFamily="49" charset="-127"/>
              </a:rPr>
              <a:t>-</a:t>
            </a:r>
            <a:r>
              <a:rPr lang="en-US" sz="2000" dirty="0" err="1">
                <a:solidFill>
                  <a:schemeClr val="bg1"/>
                </a:solidFill>
                <a:latin typeface="Arial Narrow" pitchFamily="34" charset="0"/>
                <a:ea typeface="BatangChe" pitchFamily="49" charset="-127"/>
              </a:rPr>
              <a:t>borns</a:t>
            </a:r>
            <a:r>
              <a:rPr lang="en-US" sz="2000" dirty="0">
                <a:solidFill>
                  <a:schemeClr val="bg1"/>
                </a:solidFill>
                <a:latin typeface="Arial Narrow" pitchFamily="34" charset="0"/>
                <a:ea typeface="BatangChe" pitchFamily="49" charset="-127"/>
              </a:rPr>
              <a:t>) </a:t>
            </a:r>
            <a:r>
              <a:rPr lang="sl-SI" sz="2000" dirty="0" err="1">
                <a:solidFill>
                  <a:schemeClr val="bg1"/>
                </a:solidFill>
                <a:latin typeface="Arial Narrow" pitchFamily="34" charset="0"/>
                <a:ea typeface="BatangChe" pitchFamily="49" charset="-127"/>
              </a:rPr>
              <a:t>produced</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by the </a:t>
            </a:r>
            <a:r>
              <a:rPr lang="sl-SI" sz="2000" dirty="0">
                <a:solidFill>
                  <a:schemeClr val="bg1"/>
                </a:solidFill>
                <a:latin typeface="Arial Narrow" pitchFamily="34" charset="0"/>
                <a:ea typeface="BatangChe" pitchFamily="49" charset="-127"/>
              </a:rPr>
              <a:t>F</a:t>
            </a:r>
            <a:r>
              <a:rPr lang="en-US" sz="2000" dirty="0" err="1">
                <a:solidFill>
                  <a:schemeClr val="bg1"/>
                </a:solidFill>
                <a:latin typeface="Arial Narrow" pitchFamily="34" charset="0"/>
                <a:ea typeface="BatangChe" pitchFamily="49" charset="-127"/>
              </a:rPr>
              <a:t>irst-borns</a:t>
            </a:r>
            <a:r>
              <a:rPr lang="en-US" sz="2000" dirty="0">
                <a:solidFill>
                  <a:schemeClr val="bg1"/>
                </a:solidFill>
                <a:latin typeface="Arial Narrow" pitchFamily="34" charset="0"/>
                <a:ea typeface="BatangChe" pitchFamily="49" charset="-127"/>
              </a:rPr>
              <a:t> who became 4 out of 3, by </a:t>
            </a:r>
            <a:r>
              <a:rPr lang="en-US" sz="2000" dirty="0" err="1">
                <a:solidFill>
                  <a:schemeClr val="bg1"/>
                </a:solidFill>
                <a:latin typeface="Arial Narrow" pitchFamily="34" charset="0"/>
                <a:ea typeface="BatangChe" pitchFamily="49" charset="-127"/>
              </a:rPr>
              <a:t>divi</a:t>
            </a:r>
            <a:r>
              <a:rPr lang="sl-SI" sz="2000" dirty="0" err="1">
                <a:solidFill>
                  <a:schemeClr val="bg1"/>
                </a:solidFill>
                <a:latin typeface="Arial Narrow" pitchFamily="34" charset="0"/>
                <a:ea typeface="BatangChe" pitchFamily="49" charset="-127"/>
              </a:rPr>
              <a:t>sion</a:t>
            </a:r>
            <a:r>
              <a:rPr lang="sl-SI" sz="2000" dirty="0">
                <a:solidFill>
                  <a:schemeClr val="bg1"/>
                </a:solidFill>
                <a:latin typeface="Arial Narrow" pitchFamily="34" charset="0"/>
                <a:ea typeface="BatangChe" pitchFamily="49" charset="-127"/>
              </a:rPr>
              <a:t> of</a:t>
            </a:r>
            <a:r>
              <a:rPr lang="en-US" sz="2000" dirty="0">
                <a:solidFill>
                  <a:schemeClr val="bg1"/>
                </a:solidFill>
                <a:latin typeface="Arial Narrow" pitchFamily="34" charset="0"/>
                <a:ea typeface="BatangChe" pitchFamily="49" charset="-127"/>
              </a:rPr>
              <a:t> the duals.</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fracture/breaks the triangle on 2 sides (side 2 and 3).</a:t>
            </a:r>
          </a:p>
          <a:p>
            <a:r>
              <a:rPr lang="en-US" sz="2000" dirty="0">
                <a:solidFill>
                  <a:schemeClr val="bg1"/>
                </a:solidFill>
                <a:latin typeface="Arial Narrow" pitchFamily="34" charset="0"/>
                <a:ea typeface="BatangChe" pitchFamily="49" charset="-127"/>
              </a:rPr>
              <a:t>This explains that 2 divided become</a:t>
            </a:r>
            <a:r>
              <a:rPr lang="sl-SI" sz="2000" dirty="0">
                <a:solidFill>
                  <a:schemeClr val="bg1"/>
                </a:solidFill>
                <a:latin typeface="Arial Narrow" pitchFamily="34" charset="0"/>
                <a:ea typeface="BatangChe" pitchFamily="49" charset="-127"/>
              </a:rPr>
              <a:t>s</a:t>
            </a:r>
            <a:r>
              <a:rPr lang="en-US" sz="2000" dirty="0">
                <a:solidFill>
                  <a:schemeClr val="bg1"/>
                </a:solidFill>
                <a:latin typeface="Arial Narrow" pitchFamily="34" charset="0"/>
                <a:ea typeface="BatangChe" pitchFamily="49" charset="-127"/>
              </a:rPr>
              <a:t> 4, not touching the other side of the triangle (side 1), God, the Unchangeable.</a:t>
            </a:r>
          </a:p>
        </p:txBody>
      </p:sp>
      <p:pic>
        <p:nvPicPr>
          <p:cNvPr id="2" name="Imagem 1"/>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114" y="116630"/>
            <a:ext cx="2239751" cy="6552730"/>
          </a:xfrm>
          <a:prstGeom prst="rect">
            <a:avLst/>
          </a:prstGeom>
        </p:spPr>
      </p:pic>
    </p:spTree>
    <p:extLst>
      <p:ext uri="{BB962C8B-B14F-4D97-AF65-F5344CB8AC3E}">
        <p14:creationId xmlns:p14="http://schemas.microsoft.com/office/powerpoint/2010/main" val="120170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43899" y="188640"/>
            <a:ext cx="3708021" cy="6093976"/>
          </a:xfrm>
          <a:prstGeom prst="rect">
            <a:avLst/>
          </a:prstGeom>
          <a:noFill/>
        </p:spPr>
        <p:txBody>
          <a:bodyPr wrap="square" rtlCol="0">
            <a:spAutoFit/>
          </a:bodyPr>
          <a:lstStyle/>
          <a:p>
            <a:r>
              <a:rPr lang="en-US" sz="1100" b="1" dirty="0">
                <a:solidFill>
                  <a:schemeClr val="bg1"/>
                </a:solidFill>
                <a:latin typeface="Garamond" pitchFamily="18" charset="0"/>
                <a:ea typeface="BatangChe" pitchFamily="49" charset="-127"/>
              </a:rPr>
              <a:t>JOMA SIPE</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was born in the city of Porto, Portugal, on the 2nd August 1974.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He spent almost all his childhood in the City of Vila Nova de Gaia, near Porto, where he still lives and have his how studio. He started painting ordinary motifs as landscapes and faces, using oils and acrylics with exuberant colors. Soon he realized this was not the way that he wanted to use to express his inner spiritual feelings, the desired goal that was for long time creating inside. Since very earlier, 13-15 years of age, he started feeling an inner inquietation to discover the reasons for living in this planet and trying to answer the common phrases as “Where do we came from?”, “What are we doing here?”, “To where shall we go?”… </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These inner questions took him to the public library where he found ancient books in Portuguese by Blavatsky and Besant. Then he soon realize a profound and inexplicable deep inner connection with Blavatsky and her teachings.  He had the opportunity to read “Isis Unveiled”, “The Secret Doctrine”, “The Voice Of Silence”, among other texts by HPB. Searching among other books he learned about the inner system of Chakras, Occult Anatomy, Sacred Geometry, The Golden Number, several meditation and concentration techniques, the Ego, Alquimical Process, Kabalah, between many </a:t>
            </a:r>
            <a:r>
              <a:rPr lang="en-US" sz="1100" dirty="0" err="1">
                <a:solidFill>
                  <a:schemeClr val="bg1"/>
                </a:solidFill>
                <a:latin typeface="Garamond" pitchFamily="18" charset="0"/>
                <a:ea typeface="BatangChe" pitchFamily="49" charset="-127"/>
              </a:rPr>
              <a:t>many</a:t>
            </a:r>
            <a:r>
              <a:rPr lang="en-US" sz="1100" dirty="0">
                <a:solidFill>
                  <a:schemeClr val="bg1"/>
                </a:solidFill>
                <a:latin typeface="Garamond" pitchFamily="18" charset="0"/>
                <a:ea typeface="BatangChe" pitchFamily="49" charset="-127"/>
              </a:rPr>
              <a:t> other occult and esoteric subjects.</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pt-PT" sz="1100" dirty="0">
                <a:solidFill>
                  <a:schemeClr val="bg1"/>
                </a:solidFill>
                <a:latin typeface="Garamond" pitchFamily="18" charset="0"/>
                <a:ea typeface="BatangChe" pitchFamily="49" charset="-127"/>
              </a:rPr>
              <a:t>Joma Sipe </a:t>
            </a:r>
            <a:r>
              <a:rPr lang="pt-PT" sz="1100" dirty="0" err="1">
                <a:solidFill>
                  <a:schemeClr val="bg1"/>
                </a:solidFill>
                <a:latin typeface="Garamond" pitchFamily="18" charset="0"/>
                <a:ea typeface="BatangChe" pitchFamily="49" charset="-127"/>
              </a:rPr>
              <a:t>webpage</a:t>
            </a:r>
            <a:r>
              <a:rPr lang="pt-PT" sz="1100" dirty="0">
                <a:solidFill>
                  <a:schemeClr val="bg1"/>
                </a:solidFill>
                <a:latin typeface="Garamond" pitchFamily="18" charset="0"/>
                <a:ea typeface="BatangChe" pitchFamily="49" charset="-127"/>
              </a:rPr>
              <a:t>: www.jomasipe.no.sapo.pt</a:t>
            </a:r>
          </a:p>
          <a:p>
            <a:r>
              <a:rPr lang="pt-PT" sz="1000" dirty="0">
                <a:solidFill>
                  <a:schemeClr val="bg1"/>
                </a:solidFill>
                <a:latin typeface="Garamond" pitchFamily="18" charset="0"/>
                <a:ea typeface="BatangChe" pitchFamily="49" charset="-127"/>
              </a:rPr>
              <a:t> </a:t>
            </a:r>
          </a:p>
          <a:p>
            <a:r>
              <a:rPr lang="pt-PT" sz="1000" dirty="0">
                <a:solidFill>
                  <a:schemeClr val="bg1"/>
                </a:solidFill>
                <a:latin typeface="Garamond" pitchFamily="18" charset="0"/>
                <a:ea typeface="BatangChe" pitchFamily="49" charset="-127"/>
              </a:rPr>
              <a:t>All </a:t>
            </a:r>
            <a:r>
              <a:rPr lang="pt-PT" sz="1000" dirty="0" err="1">
                <a:solidFill>
                  <a:schemeClr val="bg1"/>
                </a:solidFill>
                <a:latin typeface="Garamond" pitchFamily="18" charset="0"/>
                <a:ea typeface="BatangChe" pitchFamily="49" charset="-127"/>
              </a:rPr>
              <a:t>images</a:t>
            </a:r>
            <a:r>
              <a:rPr lang="pt-PT" sz="1000" dirty="0">
                <a:solidFill>
                  <a:schemeClr val="bg1"/>
                </a:solidFill>
                <a:latin typeface="Garamond" pitchFamily="18" charset="0"/>
                <a:ea typeface="BatangChe" pitchFamily="49" charset="-127"/>
              </a:rPr>
              <a:t> © Joma Sipe, 2012</a:t>
            </a:r>
          </a:p>
          <a:p>
            <a:r>
              <a:rPr lang="en-US" sz="1000" dirty="0">
                <a:solidFill>
                  <a:schemeClr val="bg1"/>
                </a:solidFill>
                <a:latin typeface="Garamond" pitchFamily="18" charset="0"/>
                <a:ea typeface="BatangChe" pitchFamily="49" charset="-127"/>
              </a:rPr>
              <a:t>It is forbidden to copy this images by any means. This material is protected by Copyright rights in Portugal and worldwide</a:t>
            </a:r>
            <a:r>
              <a:rPr lang="en-US" sz="1000" dirty="0">
                <a:latin typeface="Garamond" pitchFamily="18" charset="0"/>
                <a:ea typeface="BatangChe" pitchFamily="49" charset="-127"/>
              </a:rPr>
              <a:t>.</a:t>
            </a:r>
          </a:p>
          <a:p>
            <a:endParaRPr lang="en-US" sz="1000" dirty="0">
              <a:latin typeface="Garamond" pitchFamily="18" charset="0"/>
              <a:ea typeface="BatangChe" pitchFamily="49" charset="-127"/>
            </a:endParaRPr>
          </a:p>
          <a:p>
            <a:endParaRPr lang="pt-PT" sz="1000" dirty="0">
              <a:latin typeface="Garamond" pitchFamily="18" charset="0"/>
              <a:ea typeface="BatangChe" pitchFamily="49" charset="-127"/>
            </a:endParaRPr>
          </a:p>
        </p:txBody>
      </p:sp>
      <p:pic>
        <p:nvPicPr>
          <p:cNvPr id="9" name="Imagem 8"/>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5732" y="-61590"/>
            <a:ext cx="9137904" cy="6919590"/>
          </a:xfrm>
          <a:prstGeom prst="rect">
            <a:avLst/>
          </a:prstGeo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026" y="116632"/>
            <a:ext cx="4473040" cy="5964053"/>
          </a:xfrm>
          <a:prstGeom prst="rect">
            <a:avLst/>
          </a:prstGeom>
        </p:spPr>
      </p:pic>
      <p:sp>
        <p:nvSpPr>
          <p:cNvPr id="5" name="CaixaDeTexto 4"/>
          <p:cNvSpPr txBox="1"/>
          <p:nvPr/>
        </p:nvSpPr>
        <p:spPr>
          <a:xfrm>
            <a:off x="4716363" y="116632"/>
            <a:ext cx="4320133" cy="5940088"/>
          </a:xfrm>
          <a:prstGeom prst="rect">
            <a:avLst/>
          </a:prstGeom>
          <a:solidFill>
            <a:schemeClr val="bg2">
              <a:lumMod val="10000"/>
              <a:alpha val="70000"/>
            </a:schemeClr>
          </a:solidFill>
        </p:spPr>
        <p:txBody>
          <a:bodyPr wrap="square" rtlCol="0">
            <a:spAutoFit/>
          </a:bodyPr>
          <a:lstStyle/>
          <a:p>
            <a:r>
              <a:rPr lang="en-US" sz="2000" dirty="0">
                <a:solidFill>
                  <a:schemeClr val="bg1"/>
                </a:solidFill>
                <a:latin typeface="Arial Narrow" pitchFamily="34" charset="0"/>
                <a:ea typeface="BatangChe" pitchFamily="49" charset="-127"/>
              </a:rPr>
              <a:t>JOMA SIPE was born in the city of Porto, Portugal, on August 2, 1974. He spent his childhood in the city of Vila Nova de Gaia, near Porto, where he still lives and has his own studio. He started painting conventional pictures, such as landscapes and portraits, using oils and acrylics with exuberant colors. Eventually he realized that this was not the way he wanted to express his spiritual and artistic feelings. Step by step he became aware of an inner yearning. When he was between thirteen and fifteen years old, he started to feel restless, wanting to discover the reasons for living on this planet, trying to find answers to questions we all ask:  “Where do we come from?” “What are we doing here?” “Where do we go after our bodies die?”</a:t>
            </a:r>
          </a:p>
          <a:p>
            <a:endParaRPr lang="sl-SI" sz="2000" dirty="0">
              <a:solidFill>
                <a:schemeClr val="bg1"/>
              </a:solidFill>
              <a:latin typeface="Arial Narrow" pitchFamily="34" charset="0"/>
              <a:ea typeface="BatangChe" pitchFamily="49" charset="-127"/>
            </a:endParaRPr>
          </a:p>
        </p:txBody>
      </p:sp>
      <p:sp>
        <p:nvSpPr>
          <p:cNvPr id="2" name="PoljeZBesedilom 1"/>
          <p:cNvSpPr txBox="1"/>
          <p:nvPr/>
        </p:nvSpPr>
        <p:spPr>
          <a:xfrm>
            <a:off x="150820" y="6177791"/>
            <a:ext cx="4481591" cy="523220"/>
          </a:xfrm>
          <a:prstGeom prst="rect">
            <a:avLst/>
          </a:prstGeom>
          <a:noFill/>
        </p:spPr>
        <p:txBody>
          <a:bodyPr wrap="square" rtlCol="0">
            <a:spAutoFit/>
          </a:bodyPr>
          <a:lstStyle/>
          <a:p>
            <a:pPr algn="ctr"/>
            <a:r>
              <a:rPr lang="en-US" sz="1400" dirty="0">
                <a:solidFill>
                  <a:schemeClr val="bg1"/>
                </a:solidFill>
                <a:latin typeface="Arial Narrow" pitchFamily="34" charset="0"/>
                <a:ea typeface="BatangChe" pitchFamily="49" charset="-127"/>
              </a:rPr>
              <a:t>Photo: </a:t>
            </a:r>
            <a:r>
              <a:rPr lang="en-US" sz="1400" dirty="0" err="1">
                <a:solidFill>
                  <a:schemeClr val="bg1"/>
                </a:solidFill>
                <a:latin typeface="Arial Narrow" pitchFamily="34" charset="0"/>
                <a:ea typeface="BatangChe" pitchFamily="49" charset="-127"/>
              </a:rPr>
              <a:t>Joma</a:t>
            </a:r>
            <a:r>
              <a:rPr lang="en-US" sz="1400" dirty="0">
                <a:solidFill>
                  <a:schemeClr val="bg1"/>
                </a:solidFill>
                <a:latin typeface="Arial Narrow" pitchFamily="34" charset="0"/>
                <a:ea typeface="BatangChe" pitchFamily="49" charset="-127"/>
              </a:rPr>
              <a:t> Sipe working on this Series or Works in his Studio with picture of H</a:t>
            </a:r>
            <a:r>
              <a:rPr lang="sl-SI" sz="1400" dirty="0" err="1">
                <a:solidFill>
                  <a:schemeClr val="bg1"/>
                </a:solidFill>
                <a:latin typeface="Arial Narrow" pitchFamily="34" charset="0"/>
                <a:ea typeface="BatangChe" pitchFamily="49" charset="-127"/>
              </a:rPr>
              <a:t>elena</a:t>
            </a:r>
            <a:r>
              <a:rPr lang="sl-SI" sz="1400" dirty="0">
                <a:solidFill>
                  <a:schemeClr val="bg1"/>
                </a:solidFill>
                <a:latin typeface="Arial Narrow" pitchFamily="34" charset="0"/>
                <a:ea typeface="BatangChe" pitchFamily="49" charset="-127"/>
              </a:rPr>
              <a:t> </a:t>
            </a:r>
            <a:r>
              <a:rPr lang="en-US" sz="1400" dirty="0">
                <a:solidFill>
                  <a:schemeClr val="bg1"/>
                </a:solidFill>
                <a:latin typeface="Arial Narrow" pitchFamily="34" charset="0"/>
                <a:ea typeface="BatangChe" pitchFamily="49" charset="-127"/>
              </a:rPr>
              <a:t>P</a:t>
            </a:r>
            <a:r>
              <a:rPr lang="sl-SI" sz="1400" dirty="0" err="1">
                <a:solidFill>
                  <a:schemeClr val="bg1"/>
                </a:solidFill>
                <a:latin typeface="Arial Narrow" pitchFamily="34" charset="0"/>
                <a:ea typeface="BatangChe" pitchFamily="49" charset="-127"/>
              </a:rPr>
              <a:t>etrovna</a:t>
            </a:r>
            <a:r>
              <a:rPr lang="sl-SI" sz="1400" dirty="0">
                <a:solidFill>
                  <a:schemeClr val="bg1"/>
                </a:solidFill>
                <a:latin typeface="Arial Narrow" pitchFamily="34" charset="0"/>
                <a:ea typeface="BatangChe" pitchFamily="49" charset="-127"/>
              </a:rPr>
              <a:t> </a:t>
            </a:r>
            <a:r>
              <a:rPr lang="en-US" sz="1400" dirty="0">
                <a:solidFill>
                  <a:schemeClr val="bg1"/>
                </a:solidFill>
                <a:latin typeface="Arial Narrow" pitchFamily="34" charset="0"/>
                <a:ea typeface="BatangChe" pitchFamily="49" charset="-127"/>
              </a:rPr>
              <a:t>B</a:t>
            </a:r>
            <a:r>
              <a:rPr lang="sl-SI" sz="1400" dirty="0" err="1">
                <a:solidFill>
                  <a:schemeClr val="bg1"/>
                </a:solidFill>
                <a:latin typeface="Arial Narrow" pitchFamily="34" charset="0"/>
                <a:ea typeface="BatangChe" pitchFamily="49" charset="-127"/>
              </a:rPr>
              <a:t>lavatsky</a:t>
            </a:r>
            <a:r>
              <a:rPr lang="en-US" sz="1400" dirty="0">
                <a:solidFill>
                  <a:schemeClr val="bg1"/>
                </a:solidFill>
                <a:latin typeface="Arial Narrow" pitchFamily="34" charset="0"/>
                <a:ea typeface="BatangChe" pitchFamily="49" charset="-127"/>
              </a:rPr>
              <a:t> and Adelma</a:t>
            </a:r>
            <a:r>
              <a:rPr lang="sl-SI" sz="1400" dirty="0">
                <a:solidFill>
                  <a:schemeClr val="bg1"/>
                </a:solidFill>
                <a:latin typeface="Arial Narrow" pitchFamily="34" charset="0"/>
                <a:ea typeface="BatangChe" pitchFamily="49" charset="-127"/>
              </a:rPr>
              <a:t> von Vay</a:t>
            </a:r>
            <a:r>
              <a:rPr lang="en-US" sz="1400" dirty="0">
                <a:solidFill>
                  <a:schemeClr val="bg1"/>
                </a:solidFill>
                <a:latin typeface="Arial Narrow" pitchFamily="34" charset="0"/>
                <a:ea typeface="BatangChe" pitchFamily="49" charset="-127"/>
              </a:rPr>
              <a:t>.</a:t>
            </a:r>
            <a:endParaRPr lang="pt-PT" sz="1400" dirty="0">
              <a:latin typeface="Arial Narrow" pitchFamily="34" charset="0"/>
              <a:ea typeface="BatangChe" pitchFamily="49" charset="-127"/>
            </a:endParaRPr>
          </a:p>
        </p:txBody>
      </p:sp>
    </p:spTree>
    <p:extLst>
      <p:ext uri="{BB962C8B-B14F-4D97-AF65-F5344CB8AC3E}">
        <p14:creationId xmlns:p14="http://schemas.microsoft.com/office/powerpoint/2010/main" val="173242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48680"/>
            <a:ext cx="4218001" cy="5624796"/>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512862"/>
            <a:ext cx="4263285" cy="5685183"/>
          </a:xfrm>
          <a:prstGeom prst="rect">
            <a:avLst/>
          </a:prstGeom>
        </p:spPr>
      </p:pic>
    </p:spTree>
    <p:extLst>
      <p:ext uri="{BB962C8B-B14F-4D97-AF65-F5344CB8AC3E}">
        <p14:creationId xmlns:p14="http://schemas.microsoft.com/office/powerpoint/2010/main" val="318062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F0D0E"/>
              </a:clrFrom>
              <a:clrTo>
                <a:srgbClr val="0F0D0E">
                  <a:alpha val="0"/>
                </a:srgbClr>
              </a:clrTo>
            </a:clrChange>
            <a:extLst>
              <a:ext uri="{28A0092B-C50C-407E-A947-70E740481C1C}">
                <a14:useLocalDpi xmlns:a14="http://schemas.microsoft.com/office/drawing/2010/main" val="0"/>
              </a:ext>
            </a:extLst>
          </a:blip>
          <a:stretch>
            <a:fillRect/>
          </a:stretch>
        </p:blipFill>
        <p:spPr>
          <a:xfrm>
            <a:off x="0" y="0"/>
            <a:ext cx="5148064" cy="6865054"/>
          </a:xfrm>
          <a:prstGeom prst="rect">
            <a:avLst/>
          </a:prstGeom>
        </p:spPr>
      </p:pic>
      <p:sp>
        <p:nvSpPr>
          <p:cNvPr id="4" name="CaixaDeTexto 3"/>
          <p:cNvSpPr txBox="1"/>
          <p:nvPr/>
        </p:nvSpPr>
        <p:spPr>
          <a:xfrm>
            <a:off x="3131840" y="260648"/>
            <a:ext cx="5727280" cy="3877985"/>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3</a:t>
            </a:r>
          </a:p>
          <a:p>
            <a:pPr algn="just">
              <a:lnSpc>
                <a:spcPct val="150000"/>
              </a:lnSpc>
            </a:pPr>
            <a:r>
              <a:rPr lang="en-US" sz="1400" b="1" dirty="0">
                <a:solidFill>
                  <a:schemeClr val="bg1"/>
                </a:solidFill>
                <a:latin typeface="Perpetua Titling MT" pitchFamily="18" charset="0"/>
                <a:ea typeface="BatangChe" pitchFamily="49" charset="-127"/>
              </a:rPr>
              <a:t>RECONCILIATION</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Figure is mention</a:t>
            </a:r>
            <a:r>
              <a:rPr lang="sl-SI" sz="2000" dirty="0" err="1">
                <a:solidFill>
                  <a:schemeClr val="bg1"/>
                </a:solidFill>
                <a:latin typeface="Arial Narrow" pitchFamily="34" charset="0"/>
                <a:ea typeface="BatangChe" pitchFamily="49" charset="-127"/>
              </a:rPr>
              <a:t>ed</a:t>
            </a:r>
            <a:r>
              <a:rPr lang="en-US" sz="2000" dirty="0">
                <a:solidFill>
                  <a:schemeClr val="bg1"/>
                </a:solidFill>
                <a:latin typeface="Arial Narrow" pitchFamily="34" charset="0"/>
                <a:ea typeface="BatangChe" pitchFamily="49" charset="-127"/>
              </a:rPr>
              <a:t> as </a:t>
            </a:r>
            <a:r>
              <a:rPr lang="sl-SI" sz="2000" dirty="0" err="1">
                <a:solidFill>
                  <a:schemeClr val="bg1"/>
                </a:solidFill>
                <a:latin typeface="Arial Narrow" pitchFamily="34" charset="0"/>
                <a:ea typeface="BatangChe" pitchFamily="49" charset="-127"/>
              </a:rPr>
              <a:t>the</a:t>
            </a:r>
            <a:r>
              <a:rPr lang="en-US" sz="2000" dirty="0">
                <a:solidFill>
                  <a:schemeClr val="bg1"/>
                </a:solidFill>
                <a:latin typeface="Arial Narrow" pitchFamily="34" charset="0"/>
                <a:ea typeface="BatangChe" pitchFamily="49" charset="-127"/>
              </a:rPr>
              <a:t> division of 4 Fractures into 2 wholes.</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is obtained by 3, by the same number which taken as 2 was the multiplier in the Fracture.</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means that 3 is included once in 4, leaving a balance of 1, </a:t>
            </a:r>
            <a:r>
              <a:rPr lang="sl-SI" sz="2000" dirty="0" err="1">
                <a:solidFill>
                  <a:schemeClr val="bg1"/>
                </a:solidFill>
                <a:latin typeface="Arial Narrow" pitchFamily="34" charset="0"/>
                <a:ea typeface="BatangChe" pitchFamily="49" charset="-127"/>
              </a:rPr>
              <a:t>and</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creating </a:t>
            </a:r>
            <a:r>
              <a:rPr lang="sl-SI" sz="2000" dirty="0">
                <a:solidFill>
                  <a:schemeClr val="bg1"/>
                </a:solidFill>
                <a:latin typeface="Arial Narrow" pitchFamily="34" charset="0"/>
                <a:ea typeface="BatangChe" pitchFamily="49" charset="-127"/>
              </a:rPr>
              <a:t>in </a:t>
            </a:r>
            <a:r>
              <a:rPr lang="en-US" sz="2000" dirty="0">
                <a:solidFill>
                  <a:schemeClr val="bg1"/>
                </a:solidFill>
                <a:latin typeface="Arial Narrow" pitchFamily="34" charset="0"/>
                <a:ea typeface="BatangChe" pitchFamily="49" charset="-127"/>
              </a:rPr>
              <a:t>this way the double triangle.</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Graphic is the Real multiplication of 3.</a:t>
            </a:r>
          </a:p>
        </p:txBody>
      </p:sp>
      <p:pic>
        <p:nvPicPr>
          <p:cNvPr id="3" name="Imagem 2"/>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832" y="117874"/>
            <a:ext cx="2022733" cy="6622252"/>
          </a:xfrm>
          <a:prstGeom prst="rect">
            <a:avLst/>
          </a:prstGeom>
        </p:spPr>
      </p:pic>
    </p:spTree>
    <p:extLst>
      <p:ext uri="{BB962C8B-B14F-4D97-AF65-F5344CB8AC3E}">
        <p14:creationId xmlns:p14="http://schemas.microsoft.com/office/powerpoint/2010/main" val="3681044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916" y="548680"/>
            <a:ext cx="4230836" cy="5641911"/>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548679"/>
            <a:ext cx="4230836" cy="5641911"/>
          </a:xfrm>
          <a:prstGeom prst="rect">
            <a:avLst/>
          </a:prstGeom>
        </p:spPr>
      </p:pic>
    </p:spTree>
    <p:extLst>
      <p:ext uri="{BB962C8B-B14F-4D97-AF65-F5344CB8AC3E}">
        <p14:creationId xmlns:p14="http://schemas.microsoft.com/office/powerpoint/2010/main" val="3279950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C0A0D"/>
              </a:clrFrom>
              <a:clrTo>
                <a:srgbClr val="0C0A0D">
                  <a:alpha val="0"/>
                </a:srgbClr>
              </a:clrTo>
            </a:clrChange>
            <a:extLst>
              <a:ext uri="{28A0092B-C50C-407E-A947-70E740481C1C}">
                <a14:useLocalDpi xmlns:a14="http://schemas.microsoft.com/office/drawing/2010/main" val="0"/>
              </a:ext>
            </a:extLst>
          </a:blip>
          <a:stretch>
            <a:fillRect/>
          </a:stretch>
        </p:blipFill>
        <p:spPr>
          <a:xfrm>
            <a:off x="0" y="0"/>
            <a:ext cx="5142775" cy="6858000"/>
          </a:xfrm>
          <a:prstGeom prst="rect">
            <a:avLst/>
          </a:prstGeom>
        </p:spPr>
      </p:pic>
      <p:sp>
        <p:nvSpPr>
          <p:cNvPr id="4" name="CaixaDeTexto 3"/>
          <p:cNvSpPr txBox="1"/>
          <p:nvPr/>
        </p:nvSpPr>
        <p:spPr>
          <a:xfrm>
            <a:off x="3131840" y="260648"/>
            <a:ext cx="5727280" cy="3316292"/>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4</a:t>
            </a:r>
          </a:p>
          <a:p>
            <a:pPr algn="just">
              <a:lnSpc>
                <a:spcPct val="150000"/>
              </a:lnSpc>
            </a:pPr>
            <a:r>
              <a:rPr lang="en-US" sz="1400" b="1" dirty="0">
                <a:solidFill>
                  <a:schemeClr val="bg1"/>
                </a:solidFill>
                <a:latin typeface="Perpetua Titling MT" pitchFamily="18" charset="0"/>
                <a:ea typeface="BatangChe" pitchFamily="49" charset="-127"/>
              </a:rPr>
              <a:t>NEW CREATION</a:t>
            </a:r>
          </a:p>
          <a:p>
            <a:pPr algn="just">
              <a:lnSpc>
                <a:spcPct val="150000"/>
              </a:lnSpc>
            </a:pPr>
            <a:r>
              <a:rPr lang="en-US" sz="1400" b="1" dirty="0">
                <a:solidFill>
                  <a:schemeClr val="bg1"/>
                </a:solidFill>
                <a:latin typeface="Perpetua Titling MT" pitchFamily="18" charset="0"/>
                <a:ea typeface="BatangChe" pitchFamily="49" charset="-127"/>
              </a:rPr>
              <a:t>1ST GRADE OF THE UNIVERSE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The New Creation is no</a:t>
            </a:r>
            <a:r>
              <a:rPr lang="sl-SI" sz="2000" dirty="0">
                <a:solidFill>
                  <a:schemeClr val="bg1"/>
                </a:solidFill>
                <a:latin typeface="Arial Narrow" pitchFamily="34" charset="0"/>
                <a:ea typeface="BatangChe" pitchFamily="49" charset="-127"/>
              </a:rPr>
              <a:t>t a</a:t>
            </a:r>
            <a:r>
              <a:rPr lang="en-US" sz="2000" dirty="0">
                <a:solidFill>
                  <a:schemeClr val="bg1"/>
                </a:solidFill>
                <a:latin typeface="Arial Narrow" pitchFamily="34" charset="0"/>
                <a:ea typeface="BatangChe" pitchFamily="49" charset="-127"/>
              </a:rPr>
              <a:t> division and no</a:t>
            </a:r>
            <a:r>
              <a:rPr lang="sl-SI" sz="2000" dirty="0">
                <a:solidFill>
                  <a:schemeClr val="bg1"/>
                </a:solidFill>
                <a:latin typeface="Arial Narrow" pitchFamily="34" charset="0"/>
                <a:ea typeface="BatangChe" pitchFamily="49" charset="-127"/>
              </a:rPr>
              <a:t>t a</a:t>
            </a:r>
            <a:r>
              <a:rPr lang="en-US" sz="2000" dirty="0">
                <a:solidFill>
                  <a:schemeClr val="bg1"/>
                </a:solidFill>
                <a:latin typeface="Arial Narrow" pitchFamily="34" charset="0"/>
                <a:ea typeface="BatangChe" pitchFamily="49" charset="-127"/>
              </a:rPr>
              <a:t> multiplication. It is a calm, lawful, undisturbed addition.</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 added circles to the Chart that are mentioned by Adelma: </a:t>
            </a:r>
            <a:r>
              <a:rPr lang="en-US" sz="2000" i="1" dirty="0">
                <a:solidFill>
                  <a:schemeClr val="bg1"/>
                </a:solidFill>
                <a:latin typeface="Arial Narrow" pitchFamily="34" charset="0"/>
                <a:ea typeface="BatangChe" pitchFamily="49" charset="-127"/>
              </a:rPr>
              <a:t>“</a:t>
            </a:r>
            <a:r>
              <a:rPr lang="sl-SI" sz="2000" i="1" dirty="0">
                <a:solidFill>
                  <a:schemeClr val="bg1"/>
                </a:solidFill>
                <a:latin typeface="Arial Narrow" pitchFamily="34" charset="0"/>
                <a:ea typeface="BatangChe" pitchFamily="49" charset="-127"/>
              </a:rPr>
              <a:t>… </a:t>
            </a:r>
            <a:r>
              <a:rPr lang="en-US" sz="2000" i="1" dirty="0">
                <a:solidFill>
                  <a:schemeClr val="bg1"/>
                </a:solidFill>
                <a:latin typeface="Arial Narrow" pitchFamily="34" charset="0"/>
                <a:ea typeface="BatangChe" pitchFamily="49" charset="-127"/>
              </a:rPr>
              <a:t>the first circle in the first Real triangle</a:t>
            </a:r>
            <a:r>
              <a:rPr lang="sl-SI" sz="2000" i="1" dirty="0">
                <a:solidFill>
                  <a:schemeClr val="bg1"/>
                </a:solidFill>
                <a:latin typeface="Arial Narrow" pitchFamily="34" charset="0"/>
                <a:ea typeface="BatangChe" pitchFamily="49" charset="-127"/>
              </a:rPr>
              <a:t>.</a:t>
            </a:r>
            <a:r>
              <a:rPr lang="en-US" sz="2000" i="1" dirty="0">
                <a:solidFill>
                  <a:schemeClr val="bg1"/>
                </a:solidFill>
                <a:latin typeface="Arial Narrow" pitchFamily="34" charset="0"/>
                <a:ea typeface="BatangChe" pitchFamily="49" charset="-127"/>
              </a:rPr>
              <a:t>”</a:t>
            </a:r>
          </a:p>
        </p:txBody>
      </p:sp>
      <p:pic>
        <p:nvPicPr>
          <p:cNvPr id="2" name="Imagem 1"/>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730" y="91064"/>
            <a:ext cx="2097339" cy="6669360"/>
          </a:xfrm>
          <a:prstGeom prst="rect">
            <a:avLst/>
          </a:prstGeom>
        </p:spPr>
      </p:pic>
    </p:spTree>
    <p:extLst>
      <p:ext uri="{BB962C8B-B14F-4D97-AF65-F5344CB8AC3E}">
        <p14:creationId xmlns:p14="http://schemas.microsoft.com/office/powerpoint/2010/main" val="3787802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39521"/>
            <a:ext cx="4241593" cy="5656255"/>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39521"/>
            <a:ext cx="4245306" cy="5661207"/>
          </a:xfrm>
          <a:prstGeom prst="rect">
            <a:avLst/>
          </a:prstGeom>
        </p:spPr>
      </p:pic>
    </p:spTree>
    <p:extLst>
      <p:ext uri="{BB962C8B-B14F-4D97-AF65-F5344CB8AC3E}">
        <p14:creationId xmlns:p14="http://schemas.microsoft.com/office/powerpoint/2010/main" val="4169264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130F10"/>
              </a:clrFrom>
              <a:clrTo>
                <a:srgbClr val="130F10">
                  <a:alpha val="0"/>
                </a:srgbClr>
              </a:clrTo>
            </a:clrChange>
            <a:extLst>
              <a:ext uri="{28A0092B-C50C-407E-A947-70E740481C1C}">
                <a14:useLocalDpi xmlns:a14="http://schemas.microsoft.com/office/drawing/2010/main" val="0"/>
              </a:ext>
            </a:extLst>
          </a:blip>
          <a:stretch>
            <a:fillRect/>
          </a:stretch>
        </p:blipFill>
        <p:spPr>
          <a:xfrm>
            <a:off x="-11013" y="0"/>
            <a:ext cx="5142774" cy="6858000"/>
          </a:xfrm>
          <a:prstGeom prst="rect">
            <a:avLst/>
          </a:prstGeom>
        </p:spPr>
      </p:pic>
      <p:sp>
        <p:nvSpPr>
          <p:cNvPr id="4" name="CaixaDeTexto 3"/>
          <p:cNvSpPr txBox="1"/>
          <p:nvPr/>
        </p:nvSpPr>
        <p:spPr>
          <a:xfrm>
            <a:off x="3203848" y="332656"/>
            <a:ext cx="5688632" cy="3370153"/>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5</a:t>
            </a:r>
          </a:p>
          <a:p>
            <a:pPr algn="just">
              <a:lnSpc>
                <a:spcPct val="150000"/>
              </a:lnSpc>
            </a:pPr>
            <a:r>
              <a:rPr lang="en-US" sz="1400" b="1" dirty="0">
                <a:solidFill>
                  <a:schemeClr val="bg1"/>
                </a:solidFill>
                <a:latin typeface="Perpetua Titling MT" pitchFamily="18" charset="0"/>
                <a:ea typeface="BatangChe" pitchFamily="49" charset="-127"/>
              </a:rPr>
              <a:t>NEW CREATION</a:t>
            </a:r>
          </a:p>
          <a:p>
            <a:pPr algn="just">
              <a:lnSpc>
                <a:spcPct val="150000"/>
              </a:lnSpc>
            </a:pPr>
            <a:r>
              <a:rPr lang="en-US" sz="1400" b="1" dirty="0">
                <a:solidFill>
                  <a:schemeClr val="bg1"/>
                </a:solidFill>
                <a:latin typeface="Perpetua Titling MT" pitchFamily="18" charset="0"/>
                <a:ea typeface="BatangChe" pitchFamily="49" charset="-127"/>
              </a:rPr>
              <a:t>2ND GRADE OF THE UNIVERSE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The consequences of this New Creation are Commutations.</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Chart explains the animated Universe of the Life-Principle, origin</a:t>
            </a:r>
            <a:r>
              <a:rPr lang="sl-SI" sz="2000" dirty="0" err="1">
                <a:solidFill>
                  <a:schemeClr val="bg1"/>
                </a:solidFill>
                <a:latin typeface="Arial Narrow" pitchFamily="34" charset="0"/>
                <a:ea typeface="BatangChe" pitchFamily="49" charset="-127"/>
              </a:rPr>
              <a:t>ating</a:t>
            </a:r>
            <a:r>
              <a:rPr lang="en-US" sz="2000" dirty="0">
                <a:solidFill>
                  <a:schemeClr val="bg1"/>
                </a:solidFill>
                <a:latin typeface="Arial Narrow" pitchFamily="34" charset="0"/>
                <a:ea typeface="BatangChe" pitchFamily="49" charset="-127"/>
              </a:rPr>
              <a:t> the </a:t>
            </a:r>
            <a:r>
              <a:rPr lang="en-US" sz="2000" dirty="0" err="1">
                <a:solidFill>
                  <a:schemeClr val="bg1"/>
                </a:solidFill>
                <a:latin typeface="Arial Narrow" pitchFamily="34" charset="0"/>
                <a:ea typeface="BatangChe" pitchFamily="49" charset="-127"/>
              </a:rPr>
              <a:t>comple</a:t>
            </a:r>
            <a:r>
              <a:rPr lang="sl-SI" sz="2000" dirty="0">
                <a:solidFill>
                  <a:schemeClr val="bg1"/>
                </a:solidFill>
                <a:latin typeface="Arial Narrow" pitchFamily="34" charset="0"/>
                <a:ea typeface="BatangChe" pitchFamily="49" charset="-127"/>
              </a:rPr>
              <a:t>t</a:t>
            </a:r>
            <a:r>
              <a:rPr lang="en-US" sz="2000" dirty="0">
                <a:solidFill>
                  <a:schemeClr val="bg1"/>
                </a:solidFill>
                <a:latin typeface="Arial Narrow" pitchFamily="34" charset="0"/>
                <a:ea typeface="BatangChe" pitchFamily="49" charset="-127"/>
              </a:rPr>
              <a:t>ion of the Triangle that was originally undrawn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the last Graphic.</a:t>
            </a:r>
          </a:p>
        </p:txBody>
      </p:sp>
      <p:pic>
        <p:nvPicPr>
          <p:cNvPr id="3" name="Imagem 2"/>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9512" y="95879"/>
            <a:ext cx="2187497" cy="6597352"/>
          </a:xfrm>
          <a:prstGeom prst="rect">
            <a:avLst/>
          </a:prstGeom>
        </p:spPr>
      </p:pic>
    </p:spTree>
    <p:extLst>
      <p:ext uri="{BB962C8B-B14F-4D97-AF65-F5344CB8AC3E}">
        <p14:creationId xmlns:p14="http://schemas.microsoft.com/office/powerpoint/2010/main" val="58249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33154"/>
            <a:ext cx="4245306" cy="5661207"/>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952" y="504825"/>
            <a:ext cx="4260821" cy="5681896"/>
          </a:xfrm>
          <a:prstGeom prst="rect">
            <a:avLst/>
          </a:prstGeom>
        </p:spPr>
      </p:pic>
    </p:spTree>
    <p:extLst>
      <p:ext uri="{BB962C8B-B14F-4D97-AF65-F5344CB8AC3E}">
        <p14:creationId xmlns:p14="http://schemas.microsoft.com/office/powerpoint/2010/main" val="1834187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140E12"/>
              </a:clrFrom>
              <a:clrTo>
                <a:srgbClr val="140E12">
                  <a:alpha val="0"/>
                </a:srgbClr>
              </a:clrTo>
            </a:clrChange>
            <a:extLst>
              <a:ext uri="{28A0092B-C50C-407E-A947-70E740481C1C}">
                <a14:useLocalDpi xmlns:a14="http://schemas.microsoft.com/office/drawing/2010/main" val="0"/>
              </a:ext>
            </a:extLst>
          </a:blip>
          <a:stretch>
            <a:fillRect/>
          </a:stretch>
        </p:blipFill>
        <p:spPr>
          <a:xfrm>
            <a:off x="0" y="-5705"/>
            <a:ext cx="5147052" cy="6863705"/>
          </a:xfrm>
          <a:prstGeom prst="rect">
            <a:avLst/>
          </a:prstGeom>
        </p:spPr>
      </p:pic>
      <p:sp>
        <p:nvSpPr>
          <p:cNvPr id="4" name="CaixaDeTexto 3"/>
          <p:cNvSpPr txBox="1"/>
          <p:nvPr/>
        </p:nvSpPr>
        <p:spPr>
          <a:xfrm>
            <a:off x="3131840" y="260648"/>
            <a:ext cx="5799288" cy="3154710"/>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6</a:t>
            </a:r>
          </a:p>
          <a:p>
            <a:pPr algn="just">
              <a:lnSpc>
                <a:spcPct val="150000"/>
              </a:lnSpc>
            </a:pPr>
            <a:r>
              <a:rPr lang="en-US" sz="1400" b="1" dirty="0">
                <a:solidFill>
                  <a:schemeClr val="bg1"/>
                </a:solidFill>
                <a:latin typeface="Perpetua Titling MT" pitchFamily="18" charset="0"/>
                <a:ea typeface="BatangChe" pitchFamily="49" charset="-127"/>
              </a:rPr>
              <a:t>NEW CREATION</a:t>
            </a:r>
          </a:p>
          <a:p>
            <a:pPr algn="just">
              <a:lnSpc>
                <a:spcPct val="150000"/>
              </a:lnSpc>
            </a:pPr>
            <a:r>
              <a:rPr lang="en-US" sz="1400" b="1" dirty="0">
                <a:solidFill>
                  <a:schemeClr val="bg1"/>
                </a:solidFill>
                <a:latin typeface="Perpetua Titling MT" pitchFamily="18" charset="0"/>
                <a:ea typeface="BatangChe" pitchFamily="49" charset="-127"/>
              </a:rPr>
              <a:t>3RD GRADE OF THE UNIVERSE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Graphic illustrates the addition of everything in creation that is developed step by step, without any jump.</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The consequence of this operation is a Transition.</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It explains the Power of Expansion.</a:t>
            </a:r>
          </a:p>
        </p:txBody>
      </p:sp>
      <p:pic>
        <p:nvPicPr>
          <p:cNvPr id="2" name="Imagem 1"/>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504" y="116630"/>
            <a:ext cx="2202053" cy="6597352"/>
          </a:xfrm>
          <a:prstGeom prst="rect">
            <a:avLst/>
          </a:prstGeom>
        </p:spPr>
      </p:pic>
    </p:spTree>
    <p:extLst>
      <p:ext uri="{BB962C8B-B14F-4D97-AF65-F5344CB8AC3E}">
        <p14:creationId xmlns:p14="http://schemas.microsoft.com/office/powerpoint/2010/main" val="1776750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20688"/>
            <a:ext cx="4245306" cy="5661207"/>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620688"/>
            <a:ext cx="4245306" cy="5661207"/>
          </a:xfrm>
          <a:prstGeom prst="rect">
            <a:avLst/>
          </a:prstGeom>
        </p:spPr>
      </p:pic>
    </p:spTree>
    <p:extLst>
      <p:ext uri="{BB962C8B-B14F-4D97-AF65-F5344CB8AC3E}">
        <p14:creationId xmlns:p14="http://schemas.microsoft.com/office/powerpoint/2010/main" val="1587785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F0D0E"/>
              </a:clrFrom>
              <a:clrTo>
                <a:srgbClr val="0F0D0E">
                  <a:alpha val="0"/>
                </a:srgbClr>
              </a:clrTo>
            </a:clrChange>
            <a:extLst>
              <a:ext uri="{28A0092B-C50C-407E-A947-70E740481C1C}">
                <a14:useLocalDpi xmlns:a14="http://schemas.microsoft.com/office/drawing/2010/main" val="0"/>
              </a:ext>
            </a:extLst>
          </a:blip>
          <a:stretch>
            <a:fillRect/>
          </a:stretch>
        </p:blipFill>
        <p:spPr>
          <a:xfrm>
            <a:off x="0" y="0"/>
            <a:ext cx="5148064" cy="6865054"/>
          </a:xfrm>
          <a:prstGeom prst="rect">
            <a:avLst/>
          </a:prstGeom>
        </p:spPr>
      </p:pic>
      <p:sp>
        <p:nvSpPr>
          <p:cNvPr id="4" name="CaixaDeTexto 3"/>
          <p:cNvSpPr txBox="1"/>
          <p:nvPr/>
        </p:nvSpPr>
        <p:spPr>
          <a:xfrm>
            <a:off x="3203848" y="332656"/>
            <a:ext cx="5583264" cy="4108817"/>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7</a:t>
            </a:r>
          </a:p>
          <a:p>
            <a:pPr algn="just">
              <a:lnSpc>
                <a:spcPct val="150000"/>
              </a:lnSpc>
            </a:pPr>
            <a:r>
              <a:rPr lang="en-US" sz="1400" b="1" dirty="0">
                <a:solidFill>
                  <a:schemeClr val="bg1"/>
                </a:solidFill>
                <a:latin typeface="Perpetua Titling MT" pitchFamily="18" charset="0"/>
                <a:ea typeface="BatangChe" pitchFamily="49" charset="-127"/>
              </a:rPr>
              <a:t>NEW CREATION</a:t>
            </a:r>
          </a:p>
          <a:p>
            <a:pPr algn="just">
              <a:lnSpc>
                <a:spcPct val="150000"/>
              </a:lnSpc>
            </a:pPr>
            <a:r>
              <a:rPr lang="en-US" sz="1400" b="1" dirty="0">
                <a:solidFill>
                  <a:schemeClr val="bg1"/>
                </a:solidFill>
                <a:latin typeface="Perpetua Titling MT" pitchFamily="18" charset="0"/>
                <a:ea typeface="BatangChe" pitchFamily="49" charset="-127"/>
              </a:rPr>
              <a:t>4TH GRADE OF THE UNIVERSE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Graphic shows a Comet, as Worlds moving from the embryonic state into childhood, in march toward</a:t>
            </a:r>
            <a:r>
              <a:rPr lang="sl-SI" sz="2000" dirty="0">
                <a:solidFill>
                  <a:schemeClr val="bg1"/>
                </a:solidFill>
                <a:latin typeface="Arial Narrow" pitchFamily="34" charset="0"/>
                <a:ea typeface="BatangChe" pitchFamily="49" charset="-127"/>
              </a:rPr>
              <a:t>s</a:t>
            </a:r>
            <a:r>
              <a:rPr lang="en-US" sz="2000" dirty="0">
                <a:solidFill>
                  <a:schemeClr val="bg1"/>
                </a:solidFill>
                <a:latin typeface="Arial Narrow" pitchFamily="34" charset="0"/>
                <a:ea typeface="BatangChe" pitchFamily="49" charset="-127"/>
              </a:rPr>
              <a:t> gradual transition and change.</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It describes also the Creation of Cellular-Life and Plant-Life.</a:t>
            </a:r>
            <a:endParaRPr lang="sl-SI" sz="2000" dirty="0">
              <a:solidFill>
                <a:schemeClr val="bg1"/>
              </a:solidFill>
              <a:latin typeface="Arial Narrow" pitchFamily="34" charset="0"/>
              <a:ea typeface="BatangChe" pitchFamily="49" charset="-127"/>
            </a:endParaRP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It is a new Stage in Universe Development, and the mention of Cellular and Plant Li</a:t>
            </a:r>
            <a:r>
              <a:rPr lang="sl-SI" sz="2000" dirty="0">
                <a:solidFill>
                  <a:schemeClr val="bg1"/>
                </a:solidFill>
                <a:latin typeface="Arial Narrow" pitchFamily="34" charset="0"/>
                <a:ea typeface="BatangChe" pitchFamily="49" charset="-127"/>
              </a:rPr>
              <a:t>v</a:t>
            </a:r>
            <a:r>
              <a:rPr lang="en-US" sz="2000" dirty="0" err="1">
                <a:solidFill>
                  <a:schemeClr val="bg1"/>
                </a:solidFill>
                <a:latin typeface="Arial Narrow" pitchFamily="34" charset="0"/>
                <a:ea typeface="BatangChe" pitchFamily="49" charset="-127"/>
              </a:rPr>
              <a:t>es</a:t>
            </a:r>
            <a:r>
              <a:rPr lang="en-US" sz="2000" dirty="0">
                <a:solidFill>
                  <a:schemeClr val="bg1"/>
                </a:solidFill>
                <a:latin typeface="Arial Narrow" pitchFamily="34" charset="0"/>
                <a:ea typeface="BatangChe" pitchFamily="49" charset="-127"/>
              </a:rPr>
              <a:t>.</a:t>
            </a:r>
          </a:p>
        </p:txBody>
      </p:sp>
      <p:pic>
        <p:nvPicPr>
          <p:cNvPr id="3" name="Imagem 2"/>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155"/>
            <a:ext cx="2078070" cy="6669360"/>
          </a:xfrm>
          <a:prstGeom prst="rect">
            <a:avLst/>
          </a:prstGeom>
        </p:spPr>
      </p:pic>
    </p:spTree>
    <p:extLst>
      <p:ext uri="{BB962C8B-B14F-4D97-AF65-F5344CB8AC3E}">
        <p14:creationId xmlns:p14="http://schemas.microsoft.com/office/powerpoint/2010/main" val="368667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3"/>
          <p:cNvPicPr>
            <a:picLocks noChangeAspect="1"/>
          </p:cNvPicPr>
          <p:nvPr/>
        </p:nvPicPr>
        <p:blipFill rotWithShape="1">
          <a:blip r:embed="rId2" cstate="print">
            <a:extLst>
              <a:ext uri="{28A0092B-C50C-407E-A947-70E740481C1C}">
                <a14:useLocalDpi xmlns:a14="http://schemas.microsoft.com/office/drawing/2010/main" val="0"/>
              </a:ext>
            </a:extLst>
          </a:blip>
          <a:srcRect l="25847" t="27264"/>
          <a:stretch/>
        </p:blipFill>
        <p:spPr>
          <a:xfrm>
            <a:off x="142875" y="275580"/>
            <a:ext cx="4536628" cy="5933147"/>
          </a:xfrm>
          <a:prstGeom prst="rect">
            <a:avLst/>
          </a:prstGeom>
        </p:spPr>
      </p:pic>
      <p:sp>
        <p:nvSpPr>
          <p:cNvPr id="3" name="Pravokotnik 2"/>
          <p:cNvSpPr/>
          <p:nvPr/>
        </p:nvSpPr>
        <p:spPr>
          <a:xfrm>
            <a:off x="4860031" y="275580"/>
            <a:ext cx="4146351" cy="5933147"/>
          </a:xfrm>
          <a:prstGeom prst="rect">
            <a:avLst/>
          </a:prstGeom>
          <a:solidFill>
            <a:schemeClr val="bg2">
              <a:lumMod val="10000"/>
              <a:alpha val="70000"/>
            </a:schemeClr>
          </a:solidFill>
        </p:spPr>
        <p:txBody>
          <a:bodyPr wrap="square">
            <a:spAutoFit/>
          </a:bodyPr>
          <a:lstStyle/>
          <a:p>
            <a:r>
              <a:rPr lang="en-US" sz="2000" dirty="0">
                <a:solidFill>
                  <a:schemeClr val="bg1"/>
                </a:solidFill>
                <a:latin typeface="Arial Narrow" pitchFamily="34" charset="0"/>
                <a:ea typeface="BatangChe" pitchFamily="49" charset="-127"/>
              </a:rPr>
              <a:t>These thoughtful questions sent him to the local public library in Porto, where he found books written by H. P. Blavatsky and Annie Besant, translated into Portuguese. Soon after reading those books, he felt a deep and inexplicable connection with H. P. Blavatsky and her teachings.  He had the opportunity to read </a:t>
            </a:r>
            <a:r>
              <a:rPr lang="en-US" sz="2000" i="1" dirty="0">
                <a:solidFill>
                  <a:schemeClr val="bg1"/>
                </a:solidFill>
                <a:latin typeface="Arial Narrow" pitchFamily="34" charset="0"/>
                <a:ea typeface="BatangChe" pitchFamily="49" charset="-127"/>
              </a:rPr>
              <a:t>Isis Unveiled</a:t>
            </a:r>
            <a:r>
              <a:rPr lang="en-US" sz="2000" dirty="0">
                <a:solidFill>
                  <a:schemeClr val="bg1"/>
                </a:solidFill>
                <a:latin typeface="Arial Narrow" pitchFamily="34" charset="0"/>
                <a:ea typeface="BatangChe" pitchFamily="49" charset="-127"/>
              </a:rPr>
              <a:t>, </a:t>
            </a:r>
            <a:r>
              <a:rPr lang="en-US" sz="2000" i="1" dirty="0">
                <a:solidFill>
                  <a:schemeClr val="bg1"/>
                </a:solidFill>
                <a:latin typeface="Arial Narrow" pitchFamily="34" charset="0"/>
                <a:ea typeface="BatangChe" pitchFamily="49" charset="-127"/>
              </a:rPr>
              <a:t>The Secret Doctrine</a:t>
            </a:r>
            <a:r>
              <a:rPr lang="en-US" sz="2000" dirty="0">
                <a:solidFill>
                  <a:schemeClr val="bg1"/>
                </a:solidFill>
                <a:latin typeface="Arial Narrow" pitchFamily="34" charset="0"/>
                <a:ea typeface="BatangChe" pitchFamily="49" charset="-127"/>
              </a:rPr>
              <a:t>, </a:t>
            </a:r>
            <a:r>
              <a:rPr lang="en-US" sz="2000" i="1" dirty="0">
                <a:solidFill>
                  <a:schemeClr val="bg1"/>
                </a:solidFill>
                <a:latin typeface="Arial Narrow" pitchFamily="34" charset="0"/>
                <a:ea typeface="BatangChe" pitchFamily="49" charset="-127"/>
              </a:rPr>
              <a:t>The Voice of the Silence</a:t>
            </a:r>
            <a:r>
              <a:rPr lang="en-US" sz="2000" dirty="0">
                <a:solidFill>
                  <a:schemeClr val="bg1"/>
                </a:solidFill>
                <a:latin typeface="Arial Narrow" pitchFamily="34" charset="0"/>
                <a:ea typeface="BatangChe" pitchFamily="49" charset="-127"/>
              </a:rPr>
              <a:t>, and other works by H.P.B. While finding his way through esoteric literature, he learned about the chakras, occult anatomy, sacred geometry, the golden number, several techniques for meditation and concentration, the alchemical process, the Kabbalah, and many other arcane subjects. Additionally, </a:t>
            </a:r>
            <a:r>
              <a:rPr lang="en-US" sz="2000" dirty="0" err="1">
                <a:solidFill>
                  <a:schemeClr val="bg1"/>
                </a:solidFill>
                <a:latin typeface="Arial Narrow" pitchFamily="34" charset="0"/>
                <a:ea typeface="BatangChe" pitchFamily="49" charset="-127"/>
              </a:rPr>
              <a:t>Joma</a:t>
            </a:r>
            <a:r>
              <a:rPr lang="en-US" sz="2000" dirty="0">
                <a:solidFill>
                  <a:schemeClr val="bg1"/>
                </a:solidFill>
                <a:latin typeface="Arial Narrow" pitchFamily="34" charset="0"/>
                <a:ea typeface="BatangChe" pitchFamily="49" charset="-127"/>
              </a:rPr>
              <a:t> also got acquainted with the ideas of Rudolf Steiner, </a:t>
            </a:r>
            <a:r>
              <a:rPr lang="en-US" sz="2000" dirty="0" err="1">
                <a:solidFill>
                  <a:schemeClr val="bg1"/>
                </a:solidFill>
                <a:latin typeface="Arial Narrow" pitchFamily="34" charset="0"/>
                <a:ea typeface="BatangChe" pitchFamily="49" charset="-127"/>
              </a:rPr>
              <a:t>Gurdjieff</a:t>
            </a:r>
            <a:r>
              <a:rPr lang="en-US" sz="2000" dirty="0">
                <a:solidFill>
                  <a:schemeClr val="bg1"/>
                </a:solidFill>
                <a:latin typeface="Arial Narrow" pitchFamily="34" charset="0"/>
                <a:ea typeface="BatangChe" pitchFamily="49" charset="-127"/>
              </a:rPr>
              <a:t>, and Ouspensky. </a:t>
            </a:r>
            <a:endParaRPr lang="sl-SI" sz="2000" dirty="0">
              <a:solidFill>
                <a:schemeClr val="bg1"/>
              </a:solidFill>
              <a:latin typeface="Arial Narrow" pitchFamily="34" charset="0"/>
              <a:ea typeface="BatangChe" pitchFamily="49" charset="-127"/>
            </a:endParaRPr>
          </a:p>
        </p:txBody>
      </p:sp>
    </p:spTree>
    <p:extLst>
      <p:ext uri="{BB962C8B-B14F-4D97-AF65-F5344CB8AC3E}">
        <p14:creationId xmlns:p14="http://schemas.microsoft.com/office/powerpoint/2010/main" val="2506763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19" y="548680"/>
            <a:ext cx="4299577" cy="5733578"/>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548680"/>
            <a:ext cx="4299576" cy="5733578"/>
          </a:xfrm>
          <a:prstGeom prst="rect">
            <a:avLst/>
          </a:prstGeom>
        </p:spPr>
      </p:pic>
    </p:spTree>
    <p:extLst>
      <p:ext uri="{BB962C8B-B14F-4D97-AF65-F5344CB8AC3E}">
        <p14:creationId xmlns:p14="http://schemas.microsoft.com/office/powerpoint/2010/main" val="1376900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D0B0E"/>
              </a:clrFrom>
              <a:clrTo>
                <a:srgbClr val="0D0B0E">
                  <a:alpha val="0"/>
                </a:srgbClr>
              </a:clrTo>
            </a:clrChange>
            <a:extLst>
              <a:ext uri="{28A0092B-C50C-407E-A947-70E740481C1C}">
                <a14:useLocalDpi xmlns:a14="http://schemas.microsoft.com/office/drawing/2010/main" val="0"/>
              </a:ext>
            </a:extLst>
          </a:blip>
          <a:stretch>
            <a:fillRect/>
          </a:stretch>
        </p:blipFill>
        <p:spPr>
          <a:xfrm>
            <a:off x="0" y="0"/>
            <a:ext cx="5142774" cy="6858000"/>
          </a:xfrm>
          <a:prstGeom prst="rect">
            <a:avLst/>
          </a:prstGeom>
        </p:spPr>
      </p:pic>
      <p:sp>
        <p:nvSpPr>
          <p:cNvPr id="4" name="CaixaDeTexto 3"/>
          <p:cNvSpPr txBox="1"/>
          <p:nvPr/>
        </p:nvSpPr>
        <p:spPr>
          <a:xfrm>
            <a:off x="3203848" y="332656"/>
            <a:ext cx="5760639" cy="3500958"/>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8</a:t>
            </a:r>
          </a:p>
          <a:p>
            <a:pPr algn="just">
              <a:lnSpc>
                <a:spcPct val="150000"/>
              </a:lnSpc>
            </a:pPr>
            <a:r>
              <a:rPr lang="en-US" sz="1400" b="1" dirty="0">
                <a:solidFill>
                  <a:schemeClr val="bg1"/>
                </a:solidFill>
                <a:latin typeface="Perpetua Titling MT" pitchFamily="18" charset="0"/>
                <a:ea typeface="BatangChe" pitchFamily="49" charset="-127"/>
              </a:rPr>
              <a:t>NEW CREATION</a:t>
            </a:r>
          </a:p>
          <a:p>
            <a:pPr algn="just">
              <a:lnSpc>
                <a:spcPct val="150000"/>
              </a:lnSpc>
            </a:pPr>
            <a:r>
              <a:rPr lang="en-US" sz="1400" b="1" dirty="0">
                <a:solidFill>
                  <a:schemeClr val="bg1"/>
                </a:solidFill>
                <a:latin typeface="Perpetua Titling MT" pitchFamily="18" charset="0"/>
                <a:ea typeface="BatangChe" pitchFamily="49" charset="-127"/>
              </a:rPr>
              <a:t>5TH GRADE OF THE UNIVERSE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The Comets described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Chart no. 7 have their development compared to the development of Power and fluids (Fluidic Secretion).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this Graphic </a:t>
            </a:r>
            <a:r>
              <a:rPr lang="sl-SI" sz="2000" dirty="0" err="1">
                <a:solidFill>
                  <a:schemeClr val="bg1"/>
                </a:solidFill>
                <a:latin typeface="Arial Narrow" pitchFamily="34" charset="0"/>
                <a:ea typeface="BatangChe" pitchFamily="49" charset="-127"/>
              </a:rPr>
              <a:t>there</a:t>
            </a:r>
            <a:r>
              <a:rPr lang="sl-SI" sz="2000" dirty="0">
                <a:solidFill>
                  <a:schemeClr val="bg1"/>
                </a:solidFill>
                <a:latin typeface="Arial Narrow" pitchFamily="34" charset="0"/>
                <a:ea typeface="BatangChe" pitchFamily="49" charset="-127"/>
              </a:rPr>
              <a:t> are </a:t>
            </a:r>
            <a:r>
              <a:rPr lang="en-US" sz="2000" dirty="0">
                <a:solidFill>
                  <a:schemeClr val="bg1"/>
                </a:solidFill>
                <a:latin typeface="Arial Narrow" pitchFamily="34" charset="0"/>
                <a:ea typeface="BatangChe" pitchFamily="49" charset="-127"/>
              </a:rPr>
              <a:t>explained the Semi-Circular Movements and the Commutations of Plants.</a:t>
            </a:r>
          </a:p>
        </p:txBody>
      </p:sp>
      <p:pic>
        <p:nvPicPr>
          <p:cNvPr id="2" name="Imagem 1"/>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80961"/>
            <a:ext cx="2152650" cy="6696075"/>
          </a:xfrm>
          <a:prstGeom prst="rect">
            <a:avLst/>
          </a:prstGeom>
        </p:spPr>
      </p:pic>
    </p:spTree>
    <p:extLst>
      <p:ext uri="{BB962C8B-B14F-4D97-AF65-F5344CB8AC3E}">
        <p14:creationId xmlns:p14="http://schemas.microsoft.com/office/powerpoint/2010/main" val="908667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890" y="548680"/>
            <a:ext cx="4332798" cy="577788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567" y="548680"/>
            <a:ext cx="4332799" cy="5777880"/>
          </a:xfrm>
          <a:prstGeom prst="rect">
            <a:avLst/>
          </a:prstGeom>
        </p:spPr>
      </p:pic>
    </p:spTree>
    <p:extLst>
      <p:ext uri="{BB962C8B-B14F-4D97-AF65-F5344CB8AC3E}">
        <p14:creationId xmlns:p14="http://schemas.microsoft.com/office/powerpoint/2010/main" val="1275281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E090D"/>
              </a:clrFrom>
              <a:clrTo>
                <a:srgbClr val="0E090D">
                  <a:alpha val="0"/>
                </a:srgbClr>
              </a:clrTo>
            </a:clrChange>
            <a:extLst>
              <a:ext uri="{28A0092B-C50C-407E-A947-70E740481C1C}">
                <a14:useLocalDpi xmlns:a14="http://schemas.microsoft.com/office/drawing/2010/main" val="0"/>
              </a:ext>
            </a:extLst>
          </a:blip>
          <a:stretch>
            <a:fillRect/>
          </a:stretch>
        </p:blipFill>
        <p:spPr>
          <a:xfrm>
            <a:off x="0" y="0"/>
            <a:ext cx="5142774" cy="6858000"/>
          </a:xfrm>
          <a:prstGeom prst="rect">
            <a:avLst/>
          </a:prstGeom>
        </p:spPr>
      </p:pic>
      <p:sp>
        <p:nvSpPr>
          <p:cNvPr id="4" name="CaixaDeTexto 3"/>
          <p:cNvSpPr txBox="1"/>
          <p:nvPr/>
        </p:nvSpPr>
        <p:spPr>
          <a:xfrm>
            <a:off x="3203848" y="332656"/>
            <a:ext cx="5760640" cy="4847481"/>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9</a:t>
            </a:r>
          </a:p>
          <a:p>
            <a:pPr algn="just">
              <a:lnSpc>
                <a:spcPct val="150000"/>
              </a:lnSpc>
            </a:pPr>
            <a:r>
              <a:rPr lang="en-US" sz="1400" b="1" dirty="0">
                <a:solidFill>
                  <a:schemeClr val="bg1"/>
                </a:solidFill>
                <a:latin typeface="Perpetua Titling MT" pitchFamily="18" charset="0"/>
                <a:ea typeface="BatangChe" pitchFamily="49" charset="-127"/>
              </a:rPr>
              <a:t>NEW CREATION</a:t>
            </a:r>
          </a:p>
          <a:p>
            <a:pPr algn="just">
              <a:lnSpc>
                <a:spcPct val="150000"/>
              </a:lnSpc>
            </a:pPr>
            <a:r>
              <a:rPr lang="en-US" sz="1400" b="1" dirty="0">
                <a:solidFill>
                  <a:schemeClr val="bg1"/>
                </a:solidFill>
                <a:latin typeface="Perpetua Titling MT" pitchFamily="18" charset="0"/>
                <a:ea typeface="BatangChe" pitchFamily="49" charset="-127"/>
              </a:rPr>
              <a:t>6TH GRADE OF THE UNIVERSE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this Chart there are finished figures, since the worlds had now left their childhood and were in their fullest development.</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development of the world is continuing calmly.</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It is a series of Geometrical Figures that shows Simple Rotation and the formation of Bark, the melting of Crystals and Carbonization.</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Graphic is used by Adelma to illustrate 2 chapters of the book.</a:t>
            </a:r>
          </a:p>
        </p:txBody>
      </p:sp>
      <p:pic>
        <p:nvPicPr>
          <p:cNvPr id="3" name="Imagem 2"/>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504" y="131521"/>
            <a:ext cx="1924919" cy="6562222"/>
          </a:xfrm>
          <a:prstGeom prst="rect">
            <a:avLst/>
          </a:prstGeom>
        </p:spPr>
      </p:pic>
    </p:spTree>
    <p:extLst>
      <p:ext uri="{BB962C8B-B14F-4D97-AF65-F5344CB8AC3E}">
        <p14:creationId xmlns:p14="http://schemas.microsoft.com/office/powerpoint/2010/main" val="677210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76672"/>
            <a:ext cx="4332798" cy="5777880"/>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752" y="473345"/>
            <a:ext cx="4335293" cy="5781207"/>
          </a:xfrm>
          <a:prstGeom prst="rect">
            <a:avLst/>
          </a:prstGeom>
        </p:spPr>
      </p:pic>
    </p:spTree>
    <p:extLst>
      <p:ext uri="{BB962C8B-B14F-4D97-AF65-F5344CB8AC3E}">
        <p14:creationId xmlns:p14="http://schemas.microsoft.com/office/powerpoint/2010/main" val="112575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D0B0C"/>
              </a:clrFrom>
              <a:clrTo>
                <a:srgbClr val="0D0B0C">
                  <a:alpha val="0"/>
                </a:srgbClr>
              </a:clrTo>
            </a:clrChange>
            <a:extLst>
              <a:ext uri="{28A0092B-C50C-407E-A947-70E740481C1C}">
                <a14:useLocalDpi xmlns:a14="http://schemas.microsoft.com/office/drawing/2010/main" val="0"/>
              </a:ext>
            </a:extLst>
          </a:blip>
          <a:stretch>
            <a:fillRect/>
          </a:stretch>
        </p:blipFill>
        <p:spPr>
          <a:xfrm>
            <a:off x="0" y="0"/>
            <a:ext cx="5142774" cy="6858000"/>
          </a:xfrm>
          <a:prstGeom prst="rect">
            <a:avLst/>
          </a:prstGeom>
        </p:spPr>
      </p:pic>
      <p:sp>
        <p:nvSpPr>
          <p:cNvPr id="4" name="CaixaDeTexto 3"/>
          <p:cNvSpPr txBox="1"/>
          <p:nvPr/>
        </p:nvSpPr>
        <p:spPr>
          <a:xfrm>
            <a:off x="3203848" y="332656"/>
            <a:ext cx="5688632" cy="4147289"/>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10</a:t>
            </a:r>
          </a:p>
          <a:p>
            <a:pPr algn="just">
              <a:lnSpc>
                <a:spcPct val="150000"/>
              </a:lnSpc>
            </a:pPr>
            <a:r>
              <a:rPr lang="en-US" sz="1400" b="1" dirty="0">
                <a:solidFill>
                  <a:schemeClr val="bg1"/>
                </a:solidFill>
                <a:latin typeface="Perpetua Titling MT" pitchFamily="18" charset="0"/>
                <a:ea typeface="BatangChe" pitchFamily="49" charset="-127"/>
              </a:rPr>
              <a:t>FALL OF THE NEW CREATION,</a:t>
            </a:r>
          </a:p>
          <a:p>
            <a:pPr algn="just">
              <a:lnSpc>
                <a:spcPct val="150000"/>
              </a:lnSpc>
            </a:pPr>
            <a:r>
              <a:rPr lang="en-US" sz="1400" b="1" dirty="0">
                <a:solidFill>
                  <a:schemeClr val="bg1"/>
                </a:solidFill>
                <a:latin typeface="Perpetua Titling MT" pitchFamily="18" charset="0"/>
                <a:ea typeface="BatangChe" pitchFamily="49" charset="-127"/>
              </a:rPr>
              <a:t>7TH GRADE OF THE UNIVERSE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Graphic shows the double nature of the fall of the New Creation and explains the Second Fracture.</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Several processes are described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this Graphic.</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It becomes one of the most complex </a:t>
            </a:r>
            <a:r>
              <a:rPr lang="sl-SI" sz="2000" dirty="0" err="1">
                <a:solidFill>
                  <a:schemeClr val="bg1"/>
                </a:solidFill>
                <a:latin typeface="Arial Narrow" pitchFamily="34" charset="0"/>
                <a:ea typeface="BatangChe" pitchFamily="49" charset="-127"/>
              </a:rPr>
              <a:t>un</a:t>
            </a:r>
            <a:r>
              <a:rPr lang="en-US" sz="2000" dirty="0" err="1">
                <a:solidFill>
                  <a:schemeClr val="bg1"/>
                </a:solidFill>
                <a:latin typeface="Arial Narrow" pitchFamily="34" charset="0"/>
                <a:ea typeface="BatangChe" pitchFamily="49" charset="-127"/>
              </a:rPr>
              <a:t>til</a:t>
            </a:r>
            <a:r>
              <a:rPr lang="sl-SI" sz="2000" dirty="0">
                <a:solidFill>
                  <a:schemeClr val="bg1"/>
                </a:solidFill>
                <a:latin typeface="Arial Narrow" pitchFamily="34" charset="0"/>
                <a:ea typeface="BatangChe" pitchFamily="49" charset="-127"/>
              </a:rPr>
              <a:t>l</a:t>
            </a:r>
            <a:r>
              <a:rPr lang="en-US" sz="2000" dirty="0">
                <a:solidFill>
                  <a:schemeClr val="bg1"/>
                </a:solidFill>
                <a:latin typeface="Arial Narrow" pitchFamily="34" charset="0"/>
                <a:ea typeface="BatangChe" pitchFamily="49" charset="-127"/>
              </a:rPr>
              <a:t> now.</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Here </a:t>
            </a:r>
            <a:r>
              <a:rPr lang="sl-SI" sz="2000" dirty="0">
                <a:solidFill>
                  <a:schemeClr val="bg1"/>
                </a:solidFill>
                <a:latin typeface="Arial Narrow" pitchFamily="34" charset="0"/>
                <a:ea typeface="BatangChe" pitchFamily="49" charset="-127"/>
              </a:rPr>
              <a:t>is</a:t>
            </a:r>
            <a:r>
              <a:rPr lang="en-US" sz="2000" dirty="0">
                <a:solidFill>
                  <a:schemeClr val="bg1"/>
                </a:solidFill>
                <a:latin typeface="Arial Narrow" pitchFamily="34" charset="0"/>
                <a:ea typeface="BatangChe" pitchFamily="49" charset="-127"/>
              </a:rPr>
              <a:t> designed the falling of Contrast Spirits, Worlds and Rotation, and its obvious consequences.</a:t>
            </a:r>
          </a:p>
        </p:txBody>
      </p:sp>
      <p:pic>
        <p:nvPicPr>
          <p:cNvPr id="2" name="Imagem 1"/>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036" y="83529"/>
            <a:ext cx="1927502" cy="6657839"/>
          </a:xfrm>
          <a:prstGeom prst="rect">
            <a:avLst/>
          </a:prstGeom>
        </p:spPr>
      </p:pic>
    </p:spTree>
    <p:extLst>
      <p:ext uri="{BB962C8B-B14F-4D97-AF65-F5344CB8AC3E}">
        <p14:creationId xmlns:p14="http://schemas.microsoft.com/office/powerpoint/2010/main" val="3530601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17" y="548680"/>
            <a:ext cx="4335293" cy="5781207"/>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509" y="524623"/>
            <a:ext cx="4353333" cy="5805264"/>
          </a:xfrm>
          <a:prstGeom prst="rect">
            <a:avLst/>
          </a:prstGeom>
        </p:spPr>
      </p:pic>
    </p:spTree>
    <p:extLst>
      <p:ext uri="{BB962C8B-B14F-4D97-AF65-F5344CB8AC3E}">
        <p14:creationId xmlns:p14="http://schemas.microsoft.com/office/powerpoint/2010/main" val="1989050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F0A0E"/>
              </a:clrFrom>
              <a:clrTo>
                <a:srgbClr val="0F0A0E">
                  <a:alpha val="0"/>
                </a:srgbClr>
              </a:clrTo>
            </a:clrChange>
            <a:extLst>
              <a:ext uri="{28A0092B-C50C-407E-A947-70E740481C1C}">
                <a14:useLocalDpi xmlns:a14="http://schemas.microsoft.com/office/drawing/2010/main" val="0"/>
              </a:ext>
            </a:extLst>
          </a:blip>
          <a:stretch>
            <a:fillRect/>
          </a:stretch>
        </p:blipFill>
        <p:spPr>
          <a:xfrm>
            <a:off x="-9078" y="1"/>
            <a:ext cx="5142773" cy="6858000"/>
          </a:xfrm>
          <a:prstGeom prst="rect">
            <a:avLst/>
          </a:prstGeom>
        </p:spPr>
      </p:pic>
      <p:sp>
        <p:nvSpPr>
          <p:cNvPr id="4" name="CaixaDeTexto 3"/>
          <p:cNvSpPr txBox="1"/>
          <p:nvPr/>
        </p:nvSpPr>
        <p:spPr>
          <a:xfrm>
            <a:off x="3203848" y="260648"/>
            <a:ext cx="5760639" cy="5209118"/>
          </a:xfrm>
          <a:prstGeom prst="rect">
            <a:avLst/>
          </a:prstGeom>
          <a:solidFill>
            <a:schemeClr val="bg2">
              <a:lumMod val="10000"/>
              <a:alpha val="70000"/>
            </a:schemeClr>
          </a:solidFill>
        </p:spPr>
        <p:txBody>
          <a:bodyPr wrap="square" rtlCol="0">
            <a:spAutoFit/>
          </a:bodyPr>
          <a:lstStyle/>
          <a:p>
            <a:pPr>
              <a:lnSpc>
                <a:spcPct val="150000"/>
              </a:lnSpc>
            </a:pPr>
            <a:r>
              <a:rPr lang="en-US" sz="2000" b="1" dirty="0">
                <a:solidFill>
                  <a:schemeClr val="bg1"/>
                </a:solidFill>
                <a:latin typeface="Perpetua Titling MT" pitchFamily="18" charset="0"/>
                <a:ea typeface="BatangChe" pitchFamily="49" charset="-127"/>
              </a:rPr>
              <a:t>CHART NO. 11</a:t>
            </a:r>
          </a:p>
          <a:p>
            <a:pPr>
              <a:lnSpc>
                <a:spcPct val="150000"/>
              </a:lnSpc>
            </a:pPr>
            <a:r>
              <a:rPr lang="en-US" sz="1400" b="1" dirty="0">
                <a:solidFill>
                  <a:schemeClr val="bg1"/>
                </a:solidFill>
                <a:latin typeface="Perpetua Titling MT" pitchFamily="18" charset="0"/>
                <a:ea typeface="BatangChe" pitchFamily="49" charset="-127"/>
              </a:rPr>
              <a:t>DOUBLE  INCLUSION  OF  THE CONTRAST</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a:t>
            </a:r>
            <a:r>
              <a:rPr lang="sl-SI" sz="2000" dirty="0" err="1">
                <a:solidFill>
                  <a:schemeClr val="bg1"/>
                </a:solidFill>
                <a:latin typeface="Arial Narrow" pitchFamily="34" charset="0"/>
                <a:ea typeface="BatangChe" pitchFamily="49" charset="-127"/>
              </a:rPr>
              <a:t>Chart</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describes the double Reconciliation after the double fraction.</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Here is formed sensuality and sensual organs.</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Adelma describes the existence of </a:t>
            </a:r>
            <a:r>
              <a:rPr lang="sl-SI" sz="2000" dirty="0" err="1">
                <a:solidFill>
                  <a:schemeClr val="bg1"/>
                </a:solidFill>
                <a:latin typeface="Arial Narrow" pitchFamily="34" charset="0"/>
                <a:ea typeface="BatangChe" pitchFamily="49" charset="-127"/>
              </a:rPr>
              <a:t>the</a:t>
            </a:r>
            <a:r>
              <a:rPr lang="en-US" sz="2000" dirty="0">
                <a:solidFill>
                  <a:schemeClr val="bg1"/>
                </a:solidFill>
                <a:latin typeface="Arial Narrow" pitchFamily="34" charset="0"/>
                <a:ea typeface="BatangChe" pitchFamily="49" charset="-127"/>
              </a:rPr>
              <a:t> “Splendid Spiritual Life” in a stage of underworlds and higher worlds.</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She says that </a:t>
            </a:r>
            <a:r>
              <a:rPr lang="en-US" sz="2000" i="1" dirty="0">
                <a:solidFill>
                  <a:schemeClr val="bg1"/>
                </a:solidFill>
                <a:latin typeface="Arial Narrow" pitchFamily="34" charset="0"/>
                <a:ea typeface="BatangChe" pitchFamily="49" charset="-127"/>
              </a:rPr>
              <a:t>“</a:t>
            </a:r>
            <a:r>
              <a:rPr lang="sl-SI" sz="2000" i="1" dirty="0">
                <a:solidFill>
                  <a:schemeClr val="bg1"/>
                </a:solidFill>
                <a:latin typeface="Arial Narrow" pitchFamily="34" charset="0"/>
                <a:ea typeface="BatangChe" pitchFamily="49" charset="-127"/>
              </a:rPr>
              <a:t>… </a:t>
            </a:r>
            <a:r>
              <a:rPr lang="en-US" sz="2000" i="1" dirty="0">
                <a:solidFill>
                  <a:schemeClr val="bg1"/>
                </a:solidFill>
                <a:latin typeface="Arial Narrow" pitchFamily="34" charset="0"/>
                <a:ea typeface="BatangChe" pitchFamily="49" charset="-127"/>
              </a:rPr>
              <a:t>there is a sensual augmenting endeavor.</a:t>
            </a:r>
          </a:p>
          <a:p>
            <a:r>
              <a:rPr lang="en-US" sz="2000" i="1" dirty="0">
                <a:solidFill>
                  <a:schemeClr val="bg1"/>
                </a:solidFill>
                <a:latin typeface="Arial Narrow" pitchFamily="34" charset="0"/>
                <a:ea typeface="BatangChe" pitchFamily="49" charset="-127"/>
              </a:rPr>
              <a:t>Between both is a crevice which should be leveled off by a reconciling link”.</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link will appear </a:t>
            </a:r>
            <a:r>
              <a:rPr lang="sl-SI" sz="2000" dirty="0">
                <a:solidFill>
                  <a:schemeClr val="bg1"/>
                </a:solidFill>
                <a:latin typeface="Arial Narrow" pitchFamily="34" charset="0"/>
                <a:ea typeface="BatangChe" pitchFamily="49" charset="-127"/>
              </a:rPr>
              <a:t>i</a:t>
            </a:r>
            <a:r>
              <a:rPr lang="en-US" sz="2000" dirty="0">
                <a:solidFill>
                  <a:schemeClr val="bg1"/>
                </a:solidFill>
                <a:latin typeface="Arial Narrow" pitchFamily="34" charset="0"/>
                <a:ea typeface="BatangChe" pitchFamily="49" charset="-127"/>
              </a:rPr>
              <a:t>n the next Graphic (Reconciling Development).</a:t>
            </a:r>
          </a:p>
        </p:txBody>
      </p:sp>
      <p:pic>
        <p:nvPicPr>
          <p:cNvPr id="3" name="Imagem 2"/>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80" y="116630"/>
            <a:ext cx="2054777" cy="6624738"/>
          </a:xfrm>
          <a:prstGeom prst="rect">
            <a:avLst/>
          </a:prstGeom>
        </p:spPr>
      </p:pic>
    </p:spTree>
    <p:extLst>
      <p:ext uri="{BB962C8B-B14F-4D97-AF65-F5344CB8AC3E}">
        <p14:creationId xmlns:p14="http://schemas.microsoft.com/office/powerpoint/2010/main" val="3242590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76672"/>
            <a:ext cx="4355684" cy="5808399"/>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016" y="484659"/>
            <a:ext cx="4355685" cy="5808399"/>
          </a:xfrm>
          <a:prstGeom prst="rect">
            <a:avLst/>
          </a:prstGeom>
        </p:spPr>
      </p:pic>
    </p:spTree>
    <p:extLst>
      <p:ext uri="{BB962C8B-B14F-4D97-AF65-F5344CB8AC3E}">
        <p14:creationId xmlns:p14="http://schemas.microsoft.com/office/powerpoint/2010/main" val="3820437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130D0F"/>
              </a:clrFrom>
              <a:clrTo>
                <a:srgbClr val="130D0F">
                  <a:alpha val="0"/>
                </a:srgbClr>
              </a:clrTo>
            </a:clrChange>
            <a:extLst>
              <a:ext uri="{28A0092B-C50C-407E-A947-70E740481C1C}">
                <a14:useLocalDpi xmlns:a14="http://schemas.microsoft.com/office/drawing/2010/main" val="0"/>
              </a:ext>
            </a:extLst>
          </a:blip>
          <a:stretch>
            <a:fillRect/>
          </a:stretch>
        </p:blipFill>
        <p:spPr>
          <a:xfrm>
            <a:off x="0" y="0"/>
            <a:ext cx="5148064" cy="6865054"/>
          </a:xfrm>
          <a:prstGeom prst="rect">
            <a:avLst/>
          </a:prstGeom>
        </p:spPr>
      </p:pic>
      <p:sp>
        <p:nvSpPr>
          <p:cNvPr id="4" name="CaixaDeTexto 3"/>
          <p:cNvSpPr txBox="1"/>
          <p:nvPr/>
        </p:nvSpPr>
        <p:spPr>
          <a:xfrm>
            <a:off x="3131840" y="200896"/>
            <a:ext cx="5832648" cy="5155257"/>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12</a:t>
            </a:r>
          </a:p>
          <a:p>
            <a:pPr algn="just">
              <a:lnSpc>
                <a:spcPct val="150000"/>
              </a:lnSpc>
            </a:pPr>
            <a:r>
              <a:rPr lang="en-US" sz="1400" b="1" dirty="0">
                <a:solidFill>
                  <a:schemeClr val="bg1"/>
                </a:solidFill>
                <a:latin typeface="Perpetua Titling MT" pitchFamily="18" charset="0"/>
                <a:ea typeface="BatangChe" pitchFamily="49" charset="-127"/>
              </a:rPr>
              <a:t>RECONCILLIATING</a:t>
            </a:r>
          </a:p>
          <a:p>
            <a:pPr algn="just">
              <a:lnSpc>
                <a:spcPct val="150000"/>
              </a:lnSpc>
            </a:pPr>
            <a:r>
              <a:rPr lang="en-US" sz="1400" b="1" dirty="0">
                <a:solidFill>
                  <a:schemeClr val="bg1"/>
                </a:solidFill>
                <a:latin typeface="Perpetua Titling MT" pitchFamily="18" charset="0"/>
                <a:ea typeface="BatangChe" pitchFamily="49" charset="-127"/>
              </a:rPr>
              <a:t>FURTHER DEVELOPMENT</a:t>
            </a:r>
          </a:p>
          <a:p>
            <a:pPr algn="just">
              <a:lnSpc>
                <a:spcPct val="150000"/>
              </a:lnSpc>
            </a:pPr>
            <a:endParaRPr lang="sl-SI"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Graphic describes the development of various worlds and of the Life-principle, relating it with the Embryonic Spirits, Paradises and Underworlds.</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explains the Reconciliation Development that changed the contrary to law, forming </a:t>
            </a:r>
            <a:r>
              <a:rPr lang="sl-SI" sz="2000" dirty="0">
                <a:solidFill>
                  <a:schemeClr val="bg1"/>
                </a:solidFill>
                <a:latin typeface="Arial Narrow" pitchFamily="34" charset="0"/>
                <a:ea typeface="BatangChe" pitchFamily="49" charset="-127"/>
              </a:rPr>
              <a:t>the </a:t>
            </a:r>
            <a:r>
              <a:rPr lang="en-US" sz="2000" dirty="0">
                <a:solidFill>
                  <a:schemeClr val="bg1"/>
                </a:solidFill>
                <a:latin typeface="Arial Narrow" pitchFamily="34" charset="0"/>
                <a:ea typeface="BatangChe" pitchFamily="49" charset="-127"/>
              </a:rPr>
              <a:t>law of nature</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the demons were creating in opposition to the First Principle: God.</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Reconciliation was created by God Himself, that, as the Primordial Principle of Love, does not destroy anything.</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Adelma used also this Chart to illustrate the chapter</a:t>
            </a:r>
            <a:r>
              <a:rPr lang="sl-SI"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dedicated to Embryonic Spirits.</a:t>
            </a:r>
            <a:endParaRPr lang="en-US" sz="2000" b="1" dirty="0">
              <a:solidFill>
                <a:schemeClr val="bg1"/>
              </a:solidFill>
              <a:latin typeface="Book Antiqua" pitchFamily="18" charset="0"/>
              <a:ea typeface="BatangChe" pitchFamily="49" charset="-127"/>
            </a:endParaRPr>
          </a:p>
        </p:txBody>
      </p:sp>
      <p:pic>
        <p:nvPicPr>
          <p:cNvPr id="2" name="Imagem 1"/>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504" y="123104"/>
            <a:ext cx="2110084" cy="6597352"/>
          </a:xfrm>
          <a:prstGeom prst="rect">
            <a:avLst/>
          </a:prstGeom>
        </p:spPr>
      </p:pic>
    </p:spTree>
    <p:extLst>
      <p:ext uri="{BB962C8B-B14F-4D97-AF65-F5344CB8AC3E}">
        <p14:creationId xmlns:p14="http://schemas.microsoft.com/office/powerpoint/2010/main" val="1854057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43899" y="188640"/>
            <a:ext cx="3708021" cy="6093976"/>
          </a:xfrm>
          <a:prstGeom prst="rect">
            <a:avLst/>
          </a:prstGeom>
          <a:noFill/>
        </p:spPr>
        <p:txBody>
          <a:bodyPr wrap="square" rtlCol="0">
            <a:spAutoFit/>
          </a:bodyPr>
          <a:lstStyle/>
          <a:p>
            <a:r>
              <a:rPr lang="en-US" sz="1100" b="1" dirty="0">
                <a:solidFill>
                  <a:schemeClr val="bg1"/>
                </a:solidFill>
                <a:latin typeface="Garamond" pitchFamily="18" charset="0"/>
                <a:ea typeface="BatangChe" pitchFamily="49" charset="-127"/>
              </a:rPr>
              <a:t>JOMA SIPE</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was born in the city of Porto, Portugal, on the 2nd August 1974.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He spent almost all his childhood in the City of Vila Nova de Gaia, near Porto, where he still lives and have his how studio. He started painting ordinary motifs as landscapes and faces, using oils and acrylics with exuberant colors. Soon he realized this was not the way that he wanted to use to express his inner spiritual feelings, the desired goal that was for long time creating inside. Since very earlier, 13-15 years of age, he started feeling an inner inquietation to discover the reasons for living in this planet and trying to answer the common phrases as “Where do we came from?”, “What are we doing here?”, “To where shall we go?”… </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These inner questions took him to the public library where he found ancient books in Portuguese by Blavatsky and Besant. Then he soon realize a profound and inexplicable deep inner connection with Blavatsky and her teachings.  He had the opportunity to read “Isis Unveiled”, “The Secret Doctrine”, “The Voice Of Silence”, among other texts by HPB. Searching among other books he learned about the inner system of Chakras, Occult Anatomy, Sacred Geometry, The Golden Number, several meditation and concentration techniques, the Ego, Alquimical Process, Kabalah, between many </a:t>
            </a:r>
            <a:r>
              <a:rPr lang="en-US" sz="1100" dirty="0" err="1">
                <a:solidFill>
                  <a:schemeClr val="bg1"/>
                </a:solidFill>
                <a:latin typeface="Garamond" pitchFamily="18" charset="0"/>
                <a:ea typeface="BatangChe" pitchFamily="49" charset="-127"/>
              </a:rPr>
              <a:t>many</a:t>
            </a:r>
            <a:r>
              <a:rPr lang="en-US" sz="1100" dirty="0">
                <a:solidFill>
                  <a:schemeClr val="bg1"/>
                </a:solidFill>
                <a:latin typeface="Garamond" pitchFamily="18" charset="0"/>
                <a:ea typeface="BatangChe" pitchFamily="49" charset="-127"/>
              </a:rPr>
              <a:t> other occult and esoteric subjects.</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pt-PT" sz="1100" dirty="0">
                <a:solidFill>
                  <a:schemeClr val="bg1"/>
                </a:solidFill>
                <a:latin typeface="Garamond" pitchFamily="18" charset="0"/>
                <a:ea typeface="BatangChe" pitchFamily="49" charset="-127"/>
              </a:rPr>
              <a:t>Joma Sipe </a:t>
            </a:r>
            <a:r>
              <a:rPr lang="pt-PT" sz="1100" dirty="0" err="1">
                <a:solidFill>
                  <a:schemeClr val="bg1"/>
                </a:solidFill>
                <a:latin typeface="Garamond" pitchFamily="18" charset="0"/>
                <a:ea typeface="BatangChe" pitchFamily="49" charset="-127"/>
              </a:rPr>
              <a:t>webpage</a:t>
            </a:r>
            <a:r>
              <a:rPr lang="pt-PT" sz="1100" dirty="0">
                <a:solidFill>
                  <a:schemeClr val="bg1"/>
                </a:solidFill>
                <a:latin typeface="Garamond" pitchFamily="18" charset="0"/>
                <a:ea typeface="BatangChe" pitchFamily="49" charset="-127"/>
              </a:rPr>
              <a:t>: www.jomasipe.no.sapo.pt</a:t>
            </a:r>
          </a:p>
          <a:p>
            <a:r>
              <a:rPr lang="pt-PT" sz="1000" dirty="0">
                <a:solidFill>
                  <a:schemeClr val="bg1"/>
                </a:solidFill>
                <a:latin typeface="Garamond" pitchFamily="18" charset="0"/>
                <a:ea typeface="BatangChe" pitchFamily="49" charset="-127"/>
              </a:rPr>
              <a:t> </a:t>
            </a:r>
          </a:p>
          <a:p>
            <a:r>
              <a:rPr lang="pt-PT" sz="1000" dirty="0">
                <a:solidFill>
                  <a:schemeClr val="bg1"/>
                </a:solidFill>
                <a:latin typeface="Garamond" pitchFamily="18" charset="0"/>
                <a:ea typeface="BatangChe" pitchFamily="49" charset="-127"/>
              </a:rPr>
              <a:t>All </a:t>
            </a:r>
            <a:r>
              <a:rPr lang="pt-PT" sz="1000" dirty="0" err="1">
                <a:solidFill>
                  <a:schemeClr val="bg1"/>
                </a:solidFill>
                <a:latin typeface="Garamond" pitchFamily="18" charset="0"/>
                <a:ea typeface="BatangChe" pitchFamily="49" charset="-127"/>
              </a:rPr>
              <a:t>images</a:t>
            </a:r>
            <a:r>
              <a:rPr lang="pt-PT" sz="1000" dirty="0">
                <a:solidFill>
                  <a:schemeClr val="bg1"/>
                </a:solidFill>
                <a:latin typeface="Garamond" pitchFamily="18" charset="0"/>
                <a:ea typeface="BatangChe" pitchFamily="49" charset="-127"/>
              </a:rPr>
              <a:t> © Joma Sipe, 2012</a:t>
            </a:r>
          </a:p>
          <a:p>
            <a:r>
              <a:rPr lang="en-US" sz="1000" dirty="0">
                <a:solidFill>
                  <a:schemeClr val="bg1"/>
                </a:solidFill>
                <a:latin typeface="Garamond" pitchFamily="18" charset="0"/>
                <a:ea typeface="BatangChe" pitchFamily="49" charset="-127"/>
              </a:rPr>
              <a:t>It is forbidden to copy this images by any means. This material is protected by Copyright rights in Portugal and worldwide</a:t>
            </a:r>
            <a:r>
              <a:rPr lang="en-US" sz="1000" dirty="0">
                <a:latin typeface="Garamond" pitchFamily="18" charset="0"/>
                <a:ea typeface="BatangChe" pitchFamily="49" charset="-127"/>
              </a:rPr>
              <a:t>.</a:t>
            </a:r>
          </a:p>
          <a:p>
            <a:endParaRPr lang="en-US" sz="1000" dirty="0">
              <a:latin typeface="Garamond" pitchFamily="18" charset="0"/>
              <a:ea typeface="BatangChe" pitchFamily="49" charset="-127"/>
            </a:endParaRPr>
          </a:p>
          <a:p>
            <a:endParaRPr lang="pt-PT" sz="1000" dirty="0">
              <a:latin typeface="Garamond" pitchFamily="18" charset="0"/>
              <a:ea typeface="BatangChe" pitchFamily="49" charset="-127"/>
            </a:endParaRPr>
          </a:p>
        </p:txBody>
      </p:sp>
      <p:pic>
        <p:nvPicPr>
          <p:cNvPr id="9" name="Imagem 8"/>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rcRect t="43717"/>
          <a:stretch/>
        </p:blipFill>
        <p:spPr>
          <a:xfrm>
            <a:off x="5369" y="0"/>
            <a:ext cx="9138631" cy="6858000"/>
          </a:xfrm>
          <a:prstGeom prst="rect">
            <a:avLst/>
          </a:prstGeom>
        </p:spPr>
      </p:pic>
      <p:pic>
        <p:nvPicPr>
          <p:cNvPr id="2" name="Life_wmv_sem_ruid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043608" y="811571"/>
            <a:ext cx="7315200" cy="5486400"/>
          </a:xfrm>
          <a:prstGeom prst="rect">
            <a:avLst/>
          </a:prstGeom>
        </p:spPr>
      </p:pic>
      <p:sp>
        <p:nvSpPr>
          <p:cNvPr id="7" name="CaixaDeTexto 6"/>
          <p:cNvSpPr txBox="1"/>
          <p:nvPr/>
        </p:nvSpPr>
        <p:spPr>
          <a:xfrm>
            <a:off x="3275856" y="366407"/>
            <a:ext cx="3096344" cy="338554"/>
          </a:xfrm>
          <a:prstGeom prst="rect">
            <a:avLst/>
          </a:prstGeom>
          <a:noFill/>
        </p:spPr>
        <p:txBody>
          <a:bodyPr wrap="square" rtlCol="0">
            <a:spAutoFit/>
          </a:bodyPr>
          <a:lstStyle/>
          <a:p>
            <a:pPr algn="ctr"/>
            <a:r>
              <a:rPr lang="en-US" sz="1600" dirty="0" err="1">
                <a:solidFill>
                  <a:schemeClr val="bg1"/>
                </a:solidFill>
                <a:latin typeface="Arial Narrow" pitchFamily="34" charset="0"/>
                <a:ea typeface="BatangChe" pitchFamily="49" charset="-127"/>
              </a:rPr>
              <a:t>Joma</a:t>
            </a:r>
            <a:r>
              <a:rPr lang="en-US" sz="1600" dirty="0">
                <a:solidFill>
                  <a:schemeClr val="bg1"/>
                </a:solidFill>
                <a:latin typeface="Arial Narrow" pitchFamily="34" charset="0"/>
                <a:ea typeface="BatangChe" pitchFamily="49" charset="-127"/>
              </a:rPr>
              <a:t> Sipe</a:t>
            </a:r>
            <a:r>
              <a:rPr lang="sl-SI" sz="1600" dirty="0">
                <a:solidFill>
                  <a:schemeClr val="bg1"/>
                </a:solidFill>
                <a:latin typeface="Arial Narrow" pitchFamily="34" charset="0"/>
                <a:ea typeface="BatangChe" pitchFamily="49" charset="-127"/>
              </a:rPr>
              <a:t>‘s</a:t>
            </a:r>
            <a:r>
              <a:rPr lang="en-US" sz="1600" dirty="0">
                <a:solidFill>
                  <a:schemeClr val="bg1"/>
                </a:solidFill>
                <a:latin typeface="Arial Narrow" pitchFamily="34" charset="0"/>
                <a:ea typeface="BatangChe" pitchFamily="49" charset="-127"/>
              </a:rPr>
              <a:t> Video Presentation</a:t>
            </a:r>
          </a:p>
        </p:txBody>
      </p:sp>
    </p:spTree>
    <p:extLst>
      <p:ext uri="{BB962C8B-B14F-4D97-AF65-F5344CB8AC3E}">
        <p14:creationId xmlns:p14="http://schemas.microsoft.com/office/powerpoint/2010/main" val="212794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476672"/>
            <a:ext cx="4294022" cy="5726171"/>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317" y="476672"/>
            <a:ext cx="4294023" cy="5726171"/>
          </a:xfrm>
          <a:prstGeom prst="rect">
            <a:avLst/>
          </a:prstGeom>
        </p:spPr>
      </p:pic>
    </p:spTree>
    <p:extLst>
      <p:ext uri="{BB962C8B-B14F-4D97-AF65-F5344CB8AC3E}">
        <p14:creationId xmlns:p14="http://schemas.microsoft.com/office/powerpoint/2010/main" val="763324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E0A0B"/>
              </a:clrFrom>
              <a:clrTo>
                <a:srgbClr val="0E0A0B">
                  <a:alpha val="0"/>
                </a:srgbClr>
              </a:clrTo>
            </a:clrChange>
            <a:extLst>
              <a:ext uri="{28A0092B-C50C-407E-A947-70E740481C1C}">
                <a14:useLocalDpi xmlns:a14="http://schemas.microsoft.com/office/drawing/2010/main" val="0"/>
              </a:ext>
            </a:extLst>
          </a:blip>
          <a:stretch>
            <a:fillRect/>
          </a:stretch>
        </p:blipFill>
        <p:spPr>
          <a:xfrm>
            <a:off x="-17512" y="0"/>
            <a:ext cx="5142774" cy="6858000"/>
          </a:xfrm>
          <a:prstGeom prst="rect">
            <a:avLst/>
          </a:prstGeom>
        </p:spPr>
      </p:pic>
      <p:sp>
        <p:nvSpPr>
          <p:cNvPr id="4" name="CaixaDeTexto 3"/>
          <p:cNvSpPr txBox="1"/>
          <p:nvPr/>
        </p:nvSpPr>
        <p:spPr>
          <a:xfrm>
            <a:off x="3203848" y="332656"/>
            <a:ext cx="5727280" cy="4039567"/>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13</a:t>
            </a:r>
          </a:p>
          <a:p>
            <a:pPr algn="just">
              <a:lnSpc>
                <a:spcPct val="150000"/>
              </a:lnSpc>
            </a:pPr>
            <a:r>
              <a:rPr lang="en-US" sz="1400" b="1" dirty="0">
                <a:solidFill>
                  <a:schemeClr val="bg1"/>
                </a:solidFill>
                <a:latin typeface="Perpetua Titling MT" pitchFamily="18" charset="0"/>
                <a:ea typeface="BatangChe" pitchFamily="49" charset="-127"/>
              </a:rPr>
              <a:t>3. FRACTURE</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Here we have a Third Fracture, that is in its size twice that of the First Fracture.</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This indicates the Second individual Fracture of the Spirits.</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The Key Words </a:t>
            </a:r>
            <a:r>
              <a:rPr lang="sl-SI" sz="2000" dirty="0">
                <a:solidFill>
                  <a:schemeClr val="bg1"/>
                </a:solidFill>
                <a:latin typeface="Arial Narrow" pitchFamily="34" charset="0"/>
                <a:ea typeface="BatangChe" pitchFamily="49" charset="-127"/>
              </a:rPr>
              <a:t>of</a:t>
            </a:r>
            <a:r>
              <a:rPr lang="en-US" sz="2000" dirty="0">
                <a:solidFill>
                  <a:schemeClr val="bg1"/>
                </a:solidFill>
                <a:latin typeface="Arial Narrow" pitchFamily="34" charset="0"/>
                <a:ea typeface="BatangChe" pitchFamily="49" charset="-127"/>
              </a:rPr>
              <a:t> this Chart are the Fall of Spirits and the Separation of the Duals, introducing the Separation of Light and the expulsion of Adam and Eve from Paradise, as an allegoric passage.</a:t>
            </a:r>
          </a:p>
        </p:txBody>
      </p:sp>
      <p:pic>
        <p:nvPicPr>
          <p:cNvPr id="3" name="Imagem 2"/>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504" y="73342"/>
            <a:ext cx="1890950" cy="6694497"/>
          </a:xfrm>
          <a:prstGeom prst="rect">
            <a:avLst/>
          </a:prstGeom>
        </p:spPr>
      </p:pic>
    </p:spTree>
    <p:extLst>
      <p:ext uri="{BB962C8B-B14F-4D97-AF65-F5344CB8AC3E}">
        <p14:creationId xmlns:p14="http://schemas.microsoft.com/office/powerpoint/2010/main" val="574892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64" y="548680"/>
            <a:ext cx="4294023" cy="5726172"/>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548679"/>
            <a:ext cx="4294024" cy="5726173"/>
          </a:xfrm>
          <a:prstGeom prst="rect">
            <a:avLst/>
          </a:prstGeom>
        </p:spPr>
      </p:pic>
    </p:spTree>
    <p:extLst>
      <p:ext uri="{BB962C8B-B14F-4D97-AF65-F5344CB8AC3E}">
        <p14:creationId xmlns:p14="http://schemas.microsoft.com/office/powerpoint/2010/main" val="4059380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F0B0C"/>
              </a:clrFrom>
              <a:clrTo>
                <a:srgbClr val="0F0B0C">
                  <a:alpha val="0"/>
                </a:srgbClr>
              </a:clrTo>
            </a:clrChange>
            <a:extLst>
              <a:ext uri="{28A0092B-C50C-407E-A947-70E740481C1C}">
                <a14:useLocalDpi xmlns:a14="http://schemas.microsoft.com/office/drawing/2010/main" val="0"/>
              </a:ext>
            </a:extLst>
          </a:blip>
          <a:stretch>
            <a:fillRect/>
          </a:stretch>
        </p:blipFill>
        <p:spPr>
          <a:xfrm>
            <a:off x="2423" y="-6078"/>
            <a:ext cx="5147331" cy="6864077"/>
          </a:xfrm>
          <a:prstGeom prst="rect">
            <a:avLst/>
          </a:prstGeom>
        </p:spPr>
      </p:pic>
      <p:sp>
        <p:nvSpPr>
          <p:cNvPr id="4" name="CaixaDeTexto 3"/>
          <p:cNvSpPr txBox="1"/>
          <p:nvPr/>
        </p:nvSpPr>
        <p:spPr>
          <a:xfrm>
            <a:off x="3203848" y="332656"/>
            <a:ext cx="5655272" cy="4655121"/>
          </a:xfrm>
          <a:prstGeom prst="rect">
            <a:avLst/>
          </a:prstGeom>
          <a:solidFill>
            <a:schemeClr val="bg2">
              <a:lumMod val="10000"/>
              <a:alpha val="70000"/>
            </a:schemeClr>
          </a:solidFill>
        </p:spPr>
        <p:txBody>
          <a:bodyPr wrap="square" rtlCol="0">
            <a:spAutoFit/>
          </a:bodyPr>
          <a:lstStyle/>
          <a:p>
            <a:pPr>
              <a:lnSpc>
                <a:spcPct val="150000"/>
              </a:lnSpc>
            </a:pPr>
            <a:r>
              <a:rPr lang="en-US" sz="2000" b="1" dirty="0">
                <a:solidFill>
                  <a:schemeClr val="bg1"/>
                </a:solidFill>
                <a:latin typeface="Perpetua Titling MT" pitchFamily="18" charset="0"/>
                <a:ea typeface="BatangChe" pitchFamily="49" charset="-127"/>
              </a:rPr>
              <a:t>CHART NO. 14</a:t>
            </a:r>
          </a:p>
          <a:p>
            <a:pPr>
              <a:lnSpc>
                <a:spcPct val="150000"/>
              </a:lnSpc>
            </a:pPr>
            <a:r>
              <a:rPr lang="en-US" sz="1400" b="1" dirty="0">
                <a:solidFill>
                  <a:schemeClr val="bg1"/>
                </a:solidFill>
                <a:latin typeface="Perpetua Titling MT" pitchFamily="18" charset="0"/>
                <a:ea typeface="BatangChe" pitchFamily="49" charset="-127"/>
              </a:rPr>
              <a:t>THREEFOLD  DISENTANGLEMENT FROM  THE  CONTRAST</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The quantity of figures in this Chart have a threefold reconciling movement.</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The difference here is caused by the third fraction in the larger multiplying forms: Disobedient, Sensual and Arrogant Spirits, Power and Matter in all Systems of Suns, and the formation of all the millions of worlds.</a:t>
            </a:r>
          </a:p>
          <a:p>
            <a:endParaRPr lang="sl-SI"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Adelma uses this Chart </a:t>
            </a:r>
            <a:r>
              <a:rPr lang="sl-SI" sz="2000" dirty="0">
                <a:solidFill>
                  <a:schemeClr val="bg1"/>
                </a:solidFill>
                <a:latin typeface="Arial Narrow" pitchFamily="34" charset="0"/>
                <a:ea typeface="BatangChe" pitchFamily="49" charset="-127"/>
              </a:rPr>
              <a:t>to </a:t>
            </a:r>
            <a:r>
              <a:rPr lang="en-US" sz="2000" dirty="0" err="1">
                <a:solidFill>
                  <a:schemeClr val="bg1"/>
                </a:solidFill>
                <a:latin typeface="Arial Narrow" pitchFamily="34" charset="0"/>
                <a:ea typeface="BatangChe" pitchFamily="49" charset="-127"/>
              </a:rPr>
              <a:t>illustrat</a:t>
            </a:r>
            <a:r>
              <a:rPr lang="sl-SI" sz="2000" dirty="0">
                <a:solidFill>
                  <a:schemeClr val="bg1"/>
                </a:solidFill>
                <a:latin typeface="Arial Narrow" pitchFamily="34" charset="0"/>
                <a:ea typeface="BatangChe" pitchFamily="49" charset="-127"/>
              </a:rPr>
              <a:t>e</a:t>
            </a:r>
            <a:r>
              <a:rPr lang="en-US" sz="2000" dirty="0">
                <a:solidFill>
                  <a:schemeClr val="bg1"/>
                </a:solidFill>
                <a:latin typeface="Arial Narrow" pitchFamily="34" charset="0"/>
                <a:ea typeface="BatangChe" pitchFamily="49" charset="-127"/>
              </a:rPr>
              <a:t> a chapter </a:t>
            </a:r>
            <a:r>
              <a:rPr lang="sl-SI" sz="2000" dirty="0">
                <a:solidFill>
                  <a:schemeClr val="bg1"/>
                </a:solidFill>
                <a:latin typeface="Arial Narrow" pitchFamily="34" charset="0"/>
                <a:ea typeface="BatangChe" pitchFamily="49" charset="-127"/>
              </a:rPr>
              <a:t>in</a:t>
            </a:r>
            <a:r>
              <a:rPr lang="en-US" sz="2000" dirty="0">
                <a:solidFill>
                  <a:schemeClr val="bg1"/>
                </a:solidFill>
                <a:latin typeface="Arial Narrow" pitchFamily="34" charset="0"/>
                <a:ea typeface="BatangChe" pitchFamily="49" charset="-127"/>
              </a:rPr>
              <a:t> the book</a:t>
            </a:r>
            <a:r>
              <a:rPr lang="sl-SI" sz="2000" dirty="0">
                <a:solidFill>
                  <a:schemeClr val="bg1"/>
                </a:solidFill>
                <a:latin typeface="Arial Narrow" pitchFamily="34" charset="0"/>
                <a:ea typeface="BatangChe" pitchFamily="49" charset="-127"/>
              </a:rPr>
              <a:t>,</a:t>
            </a:r>
            <a:r>
              <a:rPr lang="en-US" sz="2000" dirty="0">
                <a:solidFill>
                  <a:schemeClr val="bg1"/>
                </a:solidFill>
                <a:latin typeface="Arial Narrow" pitchFamily="34" charset="0"/>
                <a:ea typeface="BatangChe" pitchFamily="49" charset="-127"/>
              </a:rPr>
              <a:t> dedicated to the creation of the Third, Fourth and Fifth Solar Systems.</a:t>
            </a:r>
          </a:p>
        </p:txBody>
      </p:sp>
      <p:pic>
        <p:nvPicPr>
          <p:cNvPr id="2" name="Imagem 1"/>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9512" y="116632"/>
            <a:ext cx="2150031" cy="6594634"/>
          </a:xfrm>
          <a:prstGeom prst="rect">
            <a:avLst/>
          </a:prstGeom>
        </p:spPr>
      </p:pic>
    </p:spTree>
    <p:extLst>
      <p:ext uri="{BB962C8B-B14F-4D97-AF65-F5344CB8AC3E}">
        <p14:creationId xmlns:p14="http://schemas.microsoft.com/office/powerpoint/2010/main" val="490949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548680"/>
            <a:ext cx="4294023" cy="5726172"/>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553988"/>
            <a:ext cx="4294023" cy="5726172"/>
          </a:xfrm>
          <a:prstGeom prst="rect">
            <a:avLst/>
          </a:prstGeom>
        </p:spPr>
      </p:pic>
    </p:spTree>
    <p:extLst>
      <p:ext uri="{BB962C8B-B14F-4D97-AF65-F5344CB8AC3E}">
        <p14:creationId xmlns:p14="http://schemas.microsoft.com/office/powerpoint/2010/main" val="3456282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clrChange>
              <a:clrFrom>
                <a:srgbClr val="0A0809"/>
              </a:clrFrom>
              <a:clrTo>
                <a:srgbClr val="0A0809">
                  <a:alpha val="0"/>
                </a:srgbClr>
              </a:clrTo>
            </a:clrChange>
            <a:extLst>
              <a:ext uri="{28A0092B-C50C-407E-A947-70E740481C1C}">
                <a14:useLocalDpi xmlns:a14="http://schemas.microsoft.com/office/drawing/2010/main" val="0"/>
              </a:ext>
            </a:extLst>
          </a:blip>
          <a:stretch>
            <a:fillRect/>
          </a:stretch>
        </p:blipFill>
        <p:spPr>
          <a:xfrm>
            <a:off x="8409" y="0"/>
            <a:ext cx="5142774" cy="6858000"/>
          </a:xfrm>
          <a:prstGeom prst="rect">
            <a:avLst/>
          </a:prstGeom>
        </p:spPr>
      </p:pic>
      <p:sp>
        <p:nvSpPr>
          <p:cNvPr id="4" name="CaixaDeTexto 3"/>
          <p:cNvSpPr txBox="1"/>
          <p:nvPr/>
        </p:nvSpPr>
        <p:spPr>
          <a:xfrm>
            <a:off x="3275856" y="332656"/>
            <a:ext cx="5583264" cy="3785652"/>
          </a:xfrm>
          <a:prstGeom prst="rect">
            <a:avLst/>
          </a:prstGeom>
          <a:solidFill>
            <a:schemeClr val="bg2">
              <a:lumMod val="10000"/>
              <a:alpha val="70000"/>
            </a:schemeClr>
          </a:solidFill>
        </p:spPr>
        <p:txBody>
          <a:bodyPr wrap="square" rtlCol="0">
            <a:spAutoFit/>
          </a:bodyPr>
          <a:lstStyle/>
          <a:p>
            <a:pPr algn="just">
              <a:lnSpc>
                <a:spcPct val="150000"/>
              </a:lnSpc>
            </a:pPr>
            <a:r>
              <a:rPr lang="en-US" sz="2000" b="1" dirty="0">
                <a:solidFill>
                  <a:schemeClr val="bg1"/>
                </a:solidFill>
                <a:latin typeface="Perpetua Titling MT" pitchFamily="18" charset="0"/>
                <a:ea typeface="BatangChe" pitchFamily="49" charset="-127"/>
              </a:rPr>
              <a:t>CHART NO. 15</a:t>
            </a:r>
          </a:p>
          <a:p>
            <a:pPr algn="just">
              <a:lnSpc>
                <a:spcPct val="150000"/>
              </a:lnSpc>
            </a:pPr>
            <a:r>
              <a:rPr lang="en-US" sz="1400" b="1" dirty="0">
                <a:solidFill>
                  <a:schemeClr val="bg1"/>
                </a:solidFill>
                <a:latin typeface="Perpetua Titling MT" pitchFamily="18" charset="0"/>
                <a:ea typeface="BatangChe" pitchFamily="49" charset="-127"/>
              </a:rPr>
              <a:t>SIXTH SOLAR SYSTEM</a:t>
            </a:r>
          </a:p>
          <a:p>
            <a:pPr algn="just">
              <a:lnSpc>
                <a:spcPct val="150000"/>
              </a:lnSpc>
            </a:pPr>
            <a:endParaRPr lang="en-US" sz="1100" b="1" dirty="0">
              <a:solidFill>
                <a:schemeClr val="bg1"/>
              </a:solidFill>
              <a:latin typeface="Book Antiqua" pitchFamily="18" charset="0"/>
              <a:ea typeface="BatangChe" pitchFamily="49" charset="-127"/>
            </a:endParaRPr>
          </a:p>
          <a:p>
            <a:pPr algn="just">
              <a:lnSpc>
                <a:spcPct val="150000"/>
              </a:lnSpc>
            </a:pPr>
            <a:endParaRPr lang="en-US" sz="1100" b="1" dirty="0">
              <a:solidFill>
                <a:schemeClr val="bg1"/>
              </a:solidFill>
              <a:latin typeface="Book Antiqua" pitchFamily="18" charset="0"/>
              <a:ea typeface="BatangChe" pitchFamily="49" charset="-127"/>
            </a:endParaRPr>
          </a:p>
          <a:p>
            <a:r>
              <a:rPr lang="en-US" sz="2000" dirty="0">
                <a:solidFill>
                  <a:schemeClr val="bg1"/>
                </a:solidFill>
                <a:latin typeface="Arial Narrow" pitchFamily="34" charset="0"/>
                <a:ea typeface="BatangChe" pitchFamily="49" charset="-127"/>
              </a:rPr>
              <a:t>This Graphic shows completed figures and gives </a:t>
            </a:r>
            <a:r>
              <a:rPr lang="sl-SI" sz="2000" dirty="0">
                <a:solidFill>
                  <a:schemeClr val="bg1"/>
                </a:solidFill>
                <a:latin typeface="Arial Narrow" pitchFamily="34" charset="0"/>
                <a:ea typeface="BatangChe" pitchFamily="49" charset="-127"/>
              </a:rPr>
              <a:t>the</a:t>
            </a:r>
            <a:r>
              <a:rPr lang="en-US" sz="2000" dirty="0">
                <a:solidFill>
                  <a:schemeClr val="bg1"/>
                </a:solidFill>
                <a:latin typeface="Arial Narrow" pitchFamily="34" charset="0"/>
                <a:ea typeface="BatangChe" pitchFamily="49" charset="-127"/>
              </a:rPr>
              <a:t> information that we have reached a conclusion or totality.</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We have 3 stars placed in each other, describing the multiplying and subtracting movement, the </a:t>
            </a:r>
            <a:r>
              <a:rPr lang="en-US" sz="2000" dirty="0" err="1">
                <a:solidFill>
                  <a:schemeClr val="bg1"/>
                </a:solidFill>
                <a:latin typeface="Arial Narrow" pitchFamily="34" charset="0"/>
                <a:ea typeface="BatangChe" pitchFamily="49" charset="-127"/>
              </a:rPr>
              <a:t>depotenc</a:t>
            </a:r>
            <a:r>
              <a:rPr lang="sl-SI" sz="2000" dirty="0">
                <a:solidFill>
                  <a:schemeClr val="bg1"/>
                </a:solidFill>
                <a:latin typeface="Arial Narrow" pitchFamily="34" charset="0"/>
                <a:ea typeface="BatangChe" pitchFamily="49" charset="-127"/>
              </a:rPr>
              <a:t>y</a:t>
            </a:r>
            <a:r>
              <a:rPr lang="en-US" sz="2000" dirty="0">
                <a:solidFill>
                  <a:schemeClr val="bg1"/>
                </a:solidFill>
                <a:latin typeface="Arial Narrow" pitchFamily="34" charset="0"/>
                <a:ea typeface="BatangChe" pitchFamily="49" charset="-127"/>
              </a:rPr>
              <a:t> and the </a:t>
            </a:r>
            <a:r>
              <a:rPr lang="en-US" sz="2000" dirty="0" err="1">
                <a:solidFill>
                  <a:schemeClr val="bg1"/>
                </a:solidFill>
                <a:latin typeface="Arial Narrow" pitchFamily="34" charset="0"/>
                <a:ea typeface="BatangChe" pitchFamily="49" charset="-127"/>
              </a:rPr>
              <a:t>potenc</a:t>
            </a:r>
            <a:r>
              <a:rPr lang="sl-SI" sz="2000" dirty="0">
                <a:solidFill>
                  <a:schemeClr val="bg1"/>
                </a:solidFill>
                <a:latin typeface="Arial Narrow" pitchFamily="34" charset="0"/>
                <a:ea typeface="BatangChe" pitchFamily="49" charset="-127"/>
              </a:rPr>
              <a:t>y</a:t>
            </a:r>
            <a:r>
              <a:rPr lang="en-US" sz="2000" dirty="0">
                <a:solidFill>
                  <a:schemeClr val="bg1"/>
                </a:solidFill>
                <a:latin typeface="Arial Narrow" pitchFamily="34" charset="0"/>
                <a:ea typeface="BatangChe" pitchFamily="49" charset="-127"/>
              </a:rPr>
              <a:t>, and the twofold course of the Universe.</a:t>
            </a:r>
            <a:endParaRPr lang="sl-SI" sz="2000" dirty="0">
              <a:solidFill>
                <a:schemeClr val="bg1"/>
              </a:solidFill>
              <a:latin typeface="Arial Narrow" pitchFamily="34" charset="0"/>
              <a:ea typeface="BatangChe" pitchFamily="49" charset="-127"/>
            </a:endParaRPr>
          </a:p>
          <a:p>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All the figures, says Adelma, shows the Creation from the center and Unification towards it.</a:t>
            </a:r>
          </a:p>
        </p:txBody>
      </p:sp>
      <p:pic>
        <p:nvPicPr>
          <p:cNvPr id="3" name="Imagem 2"/>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504" y="179889"/>
            <a:ext cx="2163918" cy="6491754"/>
          </a:xfrm>
          <a:prstGeom prst="rect">
            <a:avLst/>
          </a:prstGeom>
        </p:spPr>
      </p:pic>
    </p:spTree>
    <p:extLst>
      <p:ext uri="{BB962C8B-B14F-4D97-AF65-F5344CB8AC3E}">
        <p14:creationId xmlns:p14="http://schemas.microsoft.com/office/powerpoint/2010/main" val="1203335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615" y="620688"/>
            <a:ext cx="4279891" cy="5707327"/>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620688"/>
            <a:ext cx="4279892" cy="5707328"/>
          </a:xfrm>
          <a:prstGeom prst="rect">
            <a:avLst/>
          </a:prstGeom>
        </p:spPr>
      </p:pic>
    </p:spTree>
    <p:extLst>
      <p:ext uri="{BB962C8B-B14F-4D97-AF65-F5344CB8AC3E}">
        <p14:creationId xmlns:p14="http://schemas.microsoft.com/office/powerpoint/2010/main" val="405255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43899" y="188640"/>
            <a:ext cx="3708021" cy="6093976"/>
          </a:xfrm>
          <a:prstGeom prst="rect">
            <a:avLst/>
          </a:prstGeom>
          <a:noFill/>
        </p:spPr>
        <p:txBody>
          <a:bodyPr wrap="square" rtlCol="0">
            <a:spAutoFit/>
          </a:bodyPr>
          <a:lstStyle/>
          <a:p>
            <a:r>
              <a:rPr lang="en-US" sz="1100" b="1" dirty="0">
                <a:solidFill>
                  <a:schemeClr val="bg1"/>
                </a:solidFill>
                <a:latin typeface="Garamond" pitchFamily="18" charset="0"/>
                <a:ea typeface="BatangChe" pitchFamily="49" charset="-127"/>
              </a:rPr>
              <a:t>JOMA SIPE</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was born in the city of Porto, Portugal, on the 2nd August 1974.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He spent almost all his childhood in the City of Vila Nova de Gaia, near Porto, where he still lives and have his how studio. He started painting ordinary motifs as landscapes and faces, using oils and acrylics with exuberant colors. Soon he realized this was not the way that he wanted to use to express his inner spiritual feelings, the desired goal that was for long time creating inside. Since very earlier, 13-15 years of age, he started feeling an inner inquietation to discover the reasons for living in this planet and trying to answer the common phrases as “Where do we came from?”, “What are we doing here?”, “To where shall we go?”… </a:t>
            </a:r>
          </a:p>
          <a:p>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These inner questions took him to the public library where he found ancient books in Portuguese by Blavatsky and Besant. Then he soon realize a profound and inexplicable deep inner connection with Blavatsky and her teachings.  He had the opportunity to read “Isis Unveiled”, “The Secret Doctrine”, “The Voice Of Silence”, among other texts by HPB. Searching among other books he learned about the inner system of Chakras, Occult Anatomy, Sacred Geometry, The Golden Number, several meditation and concentration techniques, the Ego, Alquimical Process, Kabalah, between many </a:t>
            </a:r>
            <a:r>
              <a:rPr lang="en-US" sz="1100" dirty="0" err="1">
                <a:solidFill>
                  <a:schemeClr val="bg1"/>
                </a:solidFill>
                <a:latin typeface="Garamond" pitchFamily="18" charset="0"/>
                <a:ea typeface="BatangChe" pitchFamily="49" charset="-127"/>
              </a:rPr>
              <a:t>many</a:t>
            </a:r>
            <a:r>
              <a:rPr lang="en-US" sz="1100" dirty="0">
                <a:solidFill>
                  <a:schemeClr val="bg1"/>
                </a:solidFill>
                <a:latin typeface="Garamond" pitchFamily="18" charset="0"/>
                <a:ea typeface="BatangChe" pitchFamily="49" charset="-127"/>
              </a:rPr>
              <a:t> other occult and esoteric subjects.</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en-US" sz="1100" dirty="0">
                <a:solidFill>
                  <a:schemeClr val="bg1"/>
                </a:solidFill>
                <a:latin typeface="Garamond" pitchFamily="18" charset="0"/>
                <a:ea typeface="BatangChe" pitchFamily="49" charset="-127"/>
              </a:rPr>
              <a:t> </a:t>
            </a:r>
            <a:endParaRPr lang="pt-PT" sz="1100" dirty="0">
              <a:solidFill>
                <a:schemeClr val="bg1"/>
              </a:solidFill>
              <a:latin typeface="Garamond" pitchFamily="18" charset="0"/>
              <a:ea typeface="BatangChe" pitchFamily="49" charset="-127"/>
            </a:endParaRPr>
          </a:p>
          <a:p>
            <a:r>
              <a:rPr lang="pt-PT" sz="1100" dirty="0">
                <a:solidFill>
                  <a:schemeClr val="bg1"/>
                </a:solidFill>
                <a:latin typeface="Garamond" pitchFamily="18" charset="0"/>
                <a:ea typeface="BatangChe" pitchFamily="49" charset="-127"/>
              </a:rPr>
              <a:t>Joma Sipe </a:t>
            </a:r>
            <a:r>
              <a:rPr lang="pt-PT" sz="1100" dirty="0" err="1">
                <a:solidFill>
                  <a:schemeClr val="bg1"/>
                </a:solidFill>
                <a:latin typeface="Garamond" pitchFamily="18" charset="0"/>
                <a:ea typeface="BatangChe" pitchFamily="49" charset="-127"/>
              </a:rPr>
              <a:t>webpage</a:t>
            </a:r>
            <a:r>
              <a:rPr lang="pt-PT" sz="1100" dirty="0">
                <a:solidFill>
                  <a:schemeClr val="bg1"/>
                </a:solidFill>
                <a:latin typeface="Garamond" pitchFamily="18" charset="0"/>
                <a:ea typeface="BatangChe" pitchFamily="49" charset="-127"/>
              </a:rPr>
              <a:t>: www.jomasipe.no.sapo.pt</a:t>
            </a:r>
          </a:p>
          <a:p>
            <a:r>
              <a:rPr lang="pt-PT" sz="1000" dirty="0">
                <a:solidFill>
                  <a:schemeClr val="bg1"/>
                </a:solidFill>
                <a:latin typeface="Garamond" pitchFamily="18" charset="0"/>
                <a:ea typeface="BatangChe" pitchFamily="49" charset="-127"/>
              </a:rPr>
              <a:t> </a:t>
            </a:r>
          </a:p>
          <a:p>
            <a:r>
              <a:rPr lang="pt-PT" sz="1000" dirty="0">
                <a:solidFill>
                  <a:schemeClr val="bg1"/>
                </a:solidFill>
                <a:latin typeface="Garamond" pitchFamily="18" charset="0"/>
                <a:ea typeface="BatangChe" pitchFamily="49" charset="-127"/>
              </a:rPr>
              <a:t>All </a:t>
            </a:r>
            <a:r>
              <a:rPr lang="pt-PT" sz="1000" dirty="0" err="1">
                <a:solidFill>
                  <a:schemeClr val="bg1"/>
                </a:solidFill>
                <a:latin typeface="Garamond" pitchFamily="18" charset="0"/>
                <a:ea typeface="BatangChe" pitchFamily="49" charset="-127"/>
              </a:rPr>
              <a:t>images</a:t>
            </a:r>
            <a:r>
              <a:rPr lang="pt-PT" sz="1000" dirty="0">
                <a:solidFill>
                  <a:schemeClr val="bg1"/>
                </a:solidFill>
                <a:latin typeface="Garamond" pitchFamily="18" charset="0"/>
                <a:ea typeface="BatangChe" pitchFamily="49" charset="-127"/>
              </a:rPr>
              <a:t> © Joma Sipe, 2012</a:t>
            </a:r>
          </a:p>
          <a:p>
            <a:r>
              <a:rPr lang="en-US" sz="1000" dirty="0">
                <a:solidFill>
                  <a:schemeClr val="bg1"/>
                </a:solidFill>
                <a:latin typeface="Garamond" pitchFamily="18" charset="0"/>
                <a:ea typeface="BatangChe" pitchFamily="49" charset="-127"/>
              </a:rPr>
              <a:t>It is forbidden to copy this images by any means. This material is protected by Copyright rights in Portugal and worldwide</a:t>
            </a:r>
            <a:r>
              <a:rPr lang="en-US" sz="1000" dirty="0">
                <a:latin typeface="Garamond" pitchFamily="18" charset="0"/>
                <a:ea typeface="BatangChe" pitchFamily="49" charset="-127"/>
              </a:rPr>
              <a:t>.</a:t>
            </a:r>
          </a:p>
          <a:p>
            <a:endParaRPr lang="en-US" sz="1000" dirty="0">
              <a:latin typeface="Garamond" pitchFamily="18" charset="0"/>
              <a:ea typeface="BatangChe" pitchFamily="49" charset="-127"/>
            </a:endParaRPr>
          </a:p>
          <a:p>
            <a:endParaRPr lang="pt-PT" sz="1000" dirty="0">
              <a:latin typeface="Garamond" pitchFamily="18" charset="0"/>
              <a:ea typeface="BatangChe" pitchFamily="49" charset="-127"/>
            </a:endParaRPr>
          </a:p>
        </p:txBody>
      </p:sp>
      <p:pic>
        <p:nvPicPr>
          <p:cNvPr id="9" name="Imagem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43717"/>
          <a:stretch/>
        </p:blipFill>
        <p:spPr>
          <a:xfrm>
            <a:off x="5369" y="0"/>
            <a:ext cx="9138631" cy="6858000"/>
          </a:xfrm>
          <a:prstGeom prst="rect">
            <a:avLst/>
          </a:prstGeom>
        </p:spPr>
      </p:pic>
      <p:sp>
        <p:nvSpPr>
          <p:cNvPr id="10" name="CaixaDeTexto 9"/>
          <p:cNvSpPr txBox="1"/>
          <p:nvPr/>
        </p:nvSpPr>
        <p:spPr>
          <a:xfrm>
            <a:off x="755575" y="836712"/>
            <a:ext cx="8215731" cy="1077218"/>
          </a:xfrm>
          <a:prstGeom prst="rect">
            <a:avLst/>
          </a:prstGeom>
          <a:noFill/>
        </p:spPr>
        <p:txBody>
          <a:bodyPr wrap="square" rtlCol="0">
            <a:spAutoFit/>
          </a:bodyPr>
          <a:lstStyle/>
          <a:p>
            <a:pPr algn="ctr"/>
            <a:endParaRPr lang="pt-PT" sz="1600" b="1" dirty="0">
              <a:solidFill>
                <a:srgbClr val="FFFFFF"/>
              </a:solidFill>
              <a:latin typeface="Garamond" pitchFamily="18" charset="0"/>
              <a:ea typeface="Batang" pitchFamily="18" charset="-127"/>
              <a:cs typeface="Arial" pitchFamily="34" charset="0"/>
            </a:endParaRPr>
          </a:p>
          <a:p>
            <a:pPr algn="ctr"/>
            <a:endParaRPr lang="pt-PT" sz="1600" b="1" dirty="0">
              <a:solidFill>
                <a:srgbClr val="FFFFFF"/>
              </a:solidFill>
              <a:latin typeface="Garamond" pitchFamily="18" charset="0"/>
              <a:ea typeface="Batang" pitchFamily="18" charset="-127"/>
              <a:cs typeface="Arial" pitchFamily="34" charset="0"/>
            </a:endParaRPr>
          </a:p>
          <a:p>
            <a:pPr marL="514350" indent="-514350" algn="ctr">
              <a:buAutoNum type="arabicPeriod"/>
            </a:pPr>
            <a:endParaRPr lang="pt-PT" sz="3200" dirty="0">
              <a:effectLst/>
              <a:latin typeface="Garamond" pitchFamily="18" charset="0"/>
              <a:ea typeface="Batang" pitchFamily="18" charset="-127"/>
              <a:cs typeface="Arial" pitchFamily="34" charset="0"/>
            </a:endParaRPr>
          </a:p>
        </p:txBody>
      </p:sp>
      <p:sp>
        <p:nvSpPr>
          <p:cNvPr id="2" name="Rectângulo 1"/>
          <p:cNvSpPr/>
          <p:nvPr/>
        </p:nvSpPr>
        <p:spPr>
          <a:xfrm>
            <a:off x="2123728" y="1268759"/>
            <a:ext cx="5040560" cy="4308872"/>
          </a:xfrm>
          <a:prstGeom prst="rect">
            <a:avLst/>
          </a:prstGeom>
          <a:solidFill>
            <a:schemeClr val="bg2">
              <a:lumMod val="10000"/>
              <a:alpha val="70000"/>
            </a:schemeClr>
          </a:solidFill>
        </p:spPr>
        <p:txBody>
          <a:bodyPr wrap="square">
            <a:spAutoFit/>
          </a:bodyPr>
          <a:lstStyle/>
          <a:p>
            <a:pPr algn="ctr"/>
            <a:endParaRPr lang="pt-PT" sz="2000" b="1" dirty="0">
              <a:solidFill>
                <a:schemeClr val="bg1"/>
              </a:solidFill>
              <a:latin typeface="Perpetua Titling MT" pitchFamily="18" charset="0"/>
              <a:ea typeface="BatangChe" pitchFamily="49" charset="-127"/>
            </a:endParaRPr>
          </a:p>
          <a:p>
            <a:pPr algn="ctr"/>
            <a:r>
              <a:rPr lang="pt-PT" sz="3200" dirty="0">
                <a:solidFill>
                  <a:schemeClr val="bg1"/>
                </a:solidFill>
                <a:latin typeface="Perpetua Titling MT" pitchFamily="18" charset="0"/>
                <a:ea typeface="BatangChe" pitchFamily="49" charset="-127"/>
              </a:rPr>
              <a:t>Joma Sipe</a:t>
            </a:r>
          </a:p>
          <a:p>
            <a:pPr algn="ctr"/>
            <a:endParaRPr lang="pt-PT" sz="2000" b="1" dirty="0">
              <a:solidFill>
                <a:schemeClr val="bg1"/>
              </a:solidFill>
              <a:latin typeface="Perpetua Titling MT" pitchFamily="18" charset="0"/>
              <a:ea typeface="BatangChe" pitchFamily="49" charset="-127"/>
            </a:endParaRPr>
          </a:p>
          <a:p>
            <a:pPr algn="ctr"/>
            <a:r>
              <a:rPr lang="pt-PT" dirty="0">
                <a:solidFill>
                  <a:schemeClr val="bg1"/>
                </a:solidFill>
                <a:latin typeface="Perpetua Titling MT" pitchFamily="18" charset="0"/>
                <a:ea typeface="BatangChe" pitchFamily="49" charset="-127"/>
              </a:rPr>
              <a:t>www.jomasipe.no.sapo.pt</a:t>
            </a:r>
          </a:p>
          <a:p>
            <a:pPr algn="ctr"/>
            <a:r>
              <a:rPr lang="pt-PT" sz="2000" dirty="0">
                <a:solidFill>
                  <a:schemeClr val="bg1"/>
                </a:solidFill>
                <a:latin typeface="Book Antiqua" pitchFamily="18" charset="0"/>
                <a:ea typeface="BatangChe" pitchFamily="49" charset="-127"/>
              </a:rPr>
              <a:t> </a:t>
            </a:r>
          </a:p>
          <a:p>
            <a:pPr algn="ctr"/>
            <a:endParaRPr lang="pt-PT" sz="2000" dirty="0">
              <a:solidFill>
                <a:schemeClr val="bg1"/>
              </a:solidFill>
              <a:latin typeface="Book Antiqua" pitchFamily="18" charset="0"/>
              <a:ea typeface="BatangChe" pitchFamily="49" charset="-127"/>
            </a:endParaRPr>
          </a:p>
          <a:p>
            <a:pPr algn="ctr"/>
            <a:r>
              <a:rPr lang="pt-PT" sz="2000" dirty="0">
                <a:solidFill>
                  <a:schemeClr val="bg1"/>
                </a:solidFill>
                <a:latin typeface="Arial Narrow" pitchFamily="34" charset="0"/>
                <a:ea typeface="BatangChe" pitchFamily="49" charset="-127"/>
              </a:rPr>
              <a:t>All images of the Graphics © Joma Sipe, 2012</a:t>
            </a:r>
          </a:p>
          <a:p>
            <a:pPr algn="ctr"/>
            <a:r>
              <a:rPr lang="pt-PT" sz="2000" dirty="0">
                <a:solidFill>
                  <a:schemeClr val="bg1"/>
                </a:solidFill>
                <a:latin typeface="Arial Narrow" pitchFamily="34" charset="0"/>
                <a:ea typeface="BatangChe" pitchFamily="49" charset="-127"/>
              </a:rPr>
              <a:t>Both works </a:t>
            </a:r>
            <a:r>
              <a:rPr lang="sl-SI" sz="2000" dirty="0">
                <a:solidFill>
                  <a:schemeClr val="bg1"/>
                </a:solidFill>
                <a:latin typeface="Arial Narrow" pitchFamily="34" charset="0"/>
                <a:ea typeface="BatangChe" pitchFamily="49" charset="-127"/>
              </a:rPr>
              <a:t>are </a:t>
            </a:r>
            <a:r>
              <a:rPr lang="pt-PT" sz="2000" dirty="0">
                <a:solidFill>
                  <a:schemeClr val="bg1"/>
                </a:solidFill>
                <a:latin typeface="Arial Narrow" pitchFamily="34" charset="0"/>
                <a:ea typeface="BatangChe" pitchFamily="49" charset="-127"/>
              </a:rPr>
              <a:t>available </a:t>
            </a:r>
            <a:r>
              <a:rPr lang="sl-SI" sz="2000" dirty="0" err="1">
                <a:solidFill>
                  <a:schemeClr val="bg1"/>
                </a:solidFill>
                <a:latin typeface="Arial Narrow" pitchFamily="34" charset="0"/>
                <a:ea typeface="BatangChe" pitchFamily="49" charset="-127"/>
              </a:rPr>
              <a:t>also</a:t>
            </a:r>
            <a:r>
              <a:rPr lang="sl-SI" sz="2000" dirty="0">
                <a:solidFill>
                  <a:schemeClr val="bg1"/>
                </a:solidFill>
                <a:latin typeface="Arial Narrow" pitchFamily="34" charset="0"/>
                <a:ea typeface="BatangChe" pitchFamily="49" charset="-127"/>
              </a:rPr>
              <a:t> as</a:t>
            </a:r>
            <a:r>
              <a:rPr lang="pt-PT" sz="2000" dirty="0">
                <a:solidFill>
                  <a:schemeClr val="bg1"/>
                </a:solidFill>
                <a:latin typeface="Arial Narrow" pitchFamily="34" charset="0"/>
                <a:ea typeface="BatangChe" pitchFamily="49" charset="-127"/>
              </a:rPr>
              <a:t> </a:t>
            </a:r>
            <a:r>
              <a:rPr lang="sl-SI" sz="2000" dirty="0" err="1">
                <a:solidFill>
                  <a:schemeClr val="bg1"/>
                </a:solidFill>
                <a:latin typeface="Arial Narrow" pitchFamily="34" charset="0"/>
                <a:ea typeface="BatangChe" pitchFamily="49" charset="-127"/>
              </a:rPr>
              <a:t>printed</a:t>
            </a:r>
            <a:r>
              <a:rPr lang="sl-SI" sz="2000" dirty="0">
                <a:solidFill>
                  <a:schemeClr val="bg1"/>
                </a:solidFill>
                <a:latin typeface="Arial Narrow" pitchFamily="34" charset="0"/>
                <a:ea typeface="BatangChe" pitchFamily="49" charset="-127"/>
              </a:rPr>
              <a:t> </a:t>
            </a:r>
            <a:r>
              <a:rPr lang="pt-PT" sz="2000" dirty="0">
                <a:solidFill>
                  <a:schemeClr val="bg1"/>
                </a:solidFill>
                <a:latin typeface="Arial Narrow" pitchFamily="34" charset="0"/>
                <a:ea typeface="BatangChe" pitchFamily="49" charset="-127"/>
              </a:rPr>
              <a:t>posters</a:t>
            </a:r>
          </a:p>
          <a:p>
            <a:pPr algn="ctr"/>
            <a:endParaRPr lang="pt-PT" dirty="0">
              <a:solidFill>
                <a:schemeClr val="bg1"/>
              </a:solidFill>
              <a:latin typeface="Arial Narrow" pitchFamily="34" charset="0"/>
              <a:ea typeface="BatangChe" pitchFamily="49" charset="-127"/>
            </a:endParaRPr>
          </a:p>
          <a:p>
            <a:pPr algn="ctr"/>
            <a:endParaRPr lang="pt-PT" dirty="0">
              <a:solidFill>
                <a:schemeClr val="bg1"/>
              </a:solidFill>
              <a:latin typeface="Arial Narrow" pitchFamily="34" charset="0"/>
              <a:ea typeface="BatangChe" pitchFamily="49" charset="-127"/>
            </a:endParaRPr>
          </a:p>
          <a:p>
            <a:pPr algn="ctr"/>
            <a:endParaRPr lang="pt-PT" dirty="0">
              <a:solidFill>
                <a:schemeClr val="bg1"/>
              </a:solidFill>
              <a:latin typeface="Arial Narrow" pitchFamily="34" charset="0"/>
              <a:ea typeface="BatangChe" pitchFamily="49" charset="-127"/>
            </a:endParaRPr>
          </a:p>
          <a:p>
            <a:pPr algn="ctr"/>
            <a:r>
              <a:rPr lang="en-US" sz="1400" dirty="0">
                <a:solidFill>
                  <a:schemeClr val="bg1"/>
                </a:solidFill>
                <a:latin typeface="Arial Narrow" pitchFamily="34" charset="0"/>
                <a:ea typeface="BatangChe" pitchFamily="49" charset="-127"/>
              </a:rPr>
              <a:t>It is forbidden to copy this images by any means. </a:t>
            </a:r>
            <a:endParaRPr lang="sl-SI" sz="1400" dirty="0">
              <a:solidFill>
                <a:schemeClr val="bg1"/>
              </a:solidFill>
              <a:latin typeface="Arial Narrow" pitchFamily="34" charset="0"/>
              <a:ea typeface="BatangChe" pitchFamily="49" charset="-127"/>
            </a:endParaRPr>
          </a:p>
          <a:p>
            <a:pPr algn="ctr"/>
            <a:r>
              <a:rPr lang="en-US" sz="1400" dirty="0">
                <a:solidFill>
                  <a:schemeClr val="bg1"/>
                </a:solidFill>
                <a:latin typeface="Arial Narrow" pitchFamily="34" charset="0"/>
                <a:ea typeface="BatangChe" pitchFamily="49" charset="-127"/>
              </a:rPr>
              <a:t>This material is protected by Copyright rights in Portugal and worldwide</a:t>
            </a:r>
            <a:r>
              <a:rPr lang="en-US" dirty="0">
                <a:latin typeface="Arial Narrow" pitchFamily="34" charset="0"/>
                <a:ea typeface="BatangChe" pitchFamily="49" charset="-127"/>
              </a:rPr>
              <a:t>.</a:t>
            </a:r>
          </a:p>
          <a:p>
            <a:pPr algn="ctr"/>
            <a:endParaRPr lang="en-US" dirty="0">
              <a:latin typeface="Arial Narrow" pitchFamily="34" charset="0"/>
              <a:ea typeface="BatangChe" pitchFamily="49" charset="-127"/>
            </a:endParaRPr>
          </a:p>
        </p:txBody>
      </p:sp>
    </p:spTree>
    <p:extLst>
      <p:ext uri="{BB962C8B-B14F-4D97-AF65-F5344CB8AC3E}">
        <p14:creationId xmlns:p14="http://schemas.microsoft.com/office/powerpoint/2010/main" val="2700327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3A6C19-939C-A75C-5583-292B996F70D4}"/>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C89C1EE0-0694-3597-3B2E-BF5DB94DB45E}"/>
              </a:ext>
            </a:extLst>
          </p:cNvPr>
          <p:cNvSpPr>
            <a:spLocks noGrp="1"/>
          </p:cNvSpPr>
          <p:nvPr>
            <p:ph idx="1"/>
          </p:nvPr>
        </p:nvSpPr>
        <p:spPr/>
        <p:txBody>
          <a:bodyPr/>
          <a:lstStyle/>
          <a:p>
            <a:endParaRPr lang="hu-HU"/>
          </a:p>
        </p:txBody>
      </p:sp>
    </p:spTree>
    <p:extLst>
      <p:ext uri="{BB962C8B-B14F-4D97-AF65-F5344CB8AC3E}">
        <p14:creationId xmlns:p14="http://schemas.microsoft.com/office/powerpoint/2010/main" val="388114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D815B0-7640-1AD5-1AFF-0BF8BCB2E88F}"/>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0FD8CEEA-8597-7A4B-67D6-0152CE775D15}"/>
              </a:ext>
            </a:extLst>
          </p:cNvPr>
          <p:cNvSpPr>
            <a:spLocks noGrp="1"/>
          </p:cNvSpPr>
          <p:nvPr>
            <p:ph idx="1"/>
          </p:nvPr>
        </p:nvSpPr>
        <p:spPr/>
        <p:txBody>
          <a:bodyPr/>
          <a:lstStyle/>
          <a:p>
            <a:endParaRPr lang="hu-HU"/>
          </a:p>
        </p:txBody>
      </p:sp>
    </p:spTree>
    <p:extLst>
      <p:ext uri="{BB962C8B-B14F-4D97-AF65-F5344CB8AC3E}">
        <p14:creationId xmlns:p14="http://schemas.microsoft.com/office/powerpoint/2010/main" val="2243980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4031940" y="194233"/>
            <a:ext cx="4932548" cy="5940088"/>
          </a:xfrm>
          <a:prstGeom prst="rect">
            <a:avLst/>
          </a:prstGeom>
          <a:solidFill>
            <a:schemeClr val="bg2">
              <a:lumMod val="10000"/>
              <a:alpha val="70000"/>
            </a:schemeClr>
          </a:solidFill>
        </p:spPr>
        <p:txBody>
          <a:bodyPr wrap="square" rtlCol="0">
            <a:spAutoFit/>
          </a:bodyPr>
          <a:lstStyle/>
          <a:p>
            <a:r>
              <a:rPr lang="pt-PT" sz="2000" dirty="0">
                <a:solidFill>
                  <a:schemeClr val="bg1"/>
                </a:solidFill>
                <a:latin typeface="Arial Narrow" pitchFamily="34" charset="0"/>
                <a:ea typeface="BatangChe" pitchFamily="49" charset="-127"/>
              </a:rPr>
              <a:t>A "Szellem, Erő, Anyag" fő gondolata az, hogy elmagyarázza az Univerzum Őseredetének üzenetét.</a:t>
            </a:r>
            <a:endParaRPr lang="pt-PT"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A </a:t>
            </a:r>
            <a:r>
              <a:rPr lang="en-US" sz="2000" dirty="0" err="1">
                <a:solidFill>
                  <a:schemeClr val="bg1"/>
                </a:solidFill>
                <a:latin typeface="Arial Narrow" pitchFamily="34" charset="0"/>
                <a:ea typeface="BatangChe" pitchFamily="49" charset="-127"/>
              </a:rPr>
              <a:t>könyv</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feltárja</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geometriai</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mintázatát</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számtörvényeknek</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kizárólag</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matematikai</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alapon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Ebből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adódóan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fontos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hogy</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tudjuk</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spirituális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kereszténység</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kapcsolódik</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számok</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geometriai</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erejével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és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az</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társul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az</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emberi</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lélek</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fejlődéséhez</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számokkal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való</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összefüggést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már</a:t>
            </a:r>
            <a:r>
              <a:rPr lang="en-US" sz="2000" dirty="0">
                <a:solidFill>
                  <a:schemeClr val="bg1"/>
                </a:solidFill>
                <a:latin typeface="Arial Narrow" pitchFamily="34" charset="0"/>
                <a:ea typeface="BatangChe" pitchFamily="49" charset="-127"/>
              </a:rPr>
              <a:t> Pythagoras is </a:t>
            </a:r>
            <a:r>
              <a:rPr lang="en-US" sz="2000" dirty="0" err="1">
                <a:solidFill>
                  <a:schemeClr val="bg1"/>
                </a:solidFill>
                <a:latin typeface="Arial Narrow" pitchFamily="34" charset="0"/>
                <a:ea typeface="BatangChe" pitchFamily="49" charset="-127"/>
              </a:rPr>
              <a:t>említette</a:t>
            </a:r>
            <a:r>
              <a:rPr lang="en-US" sz="2000" dirty="0">
                <a:solidFill>
                  <a:schemeClr val="bg1"/>
                </a:solidFill>
                <a:latin typeface="Arial Narrow" pitchFamily="34" charset="0"/>
                <a:ea typeface="BatangChe" pitchFamily="49" charset="-127"/>
              </a:rPr>
              <a:t> Kr.</a:t>
            </a:r>
            <a:r>
              <a:rPr lang="hu-HU" sz="2000" dirty="0">
                <a:solidFill>
                  <a:schemeClr val="bg1"/>
                </a:solidFill>
                <a:latin typeface="Arial Narrow" pitchFamily="34" charset="0"/>
                <a:ea typeface="BatangChe" pitchFamily="49" charset="-127"/>
              </a:rPr>
              <a:t> </a:t>
            </a:r>
            <a:r>
              <a:rPr lang="en-US" sz="2000" dirty="0">
                <a:solidFill>
                  <a:schemeClr val="bg1"/>
                </a:solidFill>
                <a:latin typeface="Arial Narrow" pitchFamily="34" charset="0"/>
                <a:ea typeface="BatangChe" pitchFamily="49" charset="-127"/>
              </a:rPr>
              <a:t>e. 500-ban.</a:t>
            </a:r>
            <a:endParaRPr lang="sl-SI" sz="800" dirty="0">
              <a:solidFill>
                <a:schemeClr val="bg1"/>
              </a:solidFill>
              <a:latin typeface="Arial Narrow" pitchFamily="34" charset="0"/>
              <a:ea typeface="BatangChe" pitchFamily="49" charset="-127"/>
            </a:endParaRPr>
          </a:p>
          <a:p>
            <a:r>
              <a:rPr lang="sl-SI" sz="2000" dirty="0">
                <a:solidFill>
                  <a:schemeClr val="bg1"/>
                </a:solidFill>
                <a:latin typeface="Arial Narrow" pitchFamily="34" charset="0"/>
                <a:ea typeface="BatangChe" pitchFamily="49" charset="-127"/>
              </a:rPr>
              <a:t>A munka összefoglalását nagyon jól írja le  a médiumi spirituális vezető Adelma, a könyve harmadik előszavában, megadva az abban használt főbb szavak definícióit, mint például vibráció, asszimiláció, ősfény és második fény, molekulák, erő, forgás, szoláris, tellúr, centrifugális/centripetális erők és a vonzás/taszítás törvényei. Ennek magyar fordítását Tóvölgyi Titusz magyarázza a következő előszóban.</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94233"/>
            <a:ext cx="3739764" cy="5032332"/>
          </a:xfrm>
          <a:prstGeom prst="rect">
            <a:avLst/>
          </a:prstGeom>
        </p:spPr>
      </p:pic>
      <p:sp>
        <p:nvSpPr>
          <p:cNvPr id="2" name="PoljeZBesedilom 1"/>
          <p:cNvSpPr txBox="1"/>
          <p:nvPr/>
        </p:nvSpPr>
        <p:spPr>
          <a:xfrm>
            <a:off x="159184" y="5517232"/>
            <a:ext cx="3780420" cy="738664"/>
          </a:xfrm>
          <a:prstGeom prst="rect">
            <a:avLst/>
          </a:prstGeom>
          <a:noFill/>
        </p:spPr>
        <p:txBody>
          <a:bodyPr wrap="square" rtlCol="0">
            <a:spAutoFit/>
          </a:bodyPr>
          <a:lstStyle/>
          <a:p>
            <a:pPr algn="ctr"/>
            <a:r>
              <a:rPr lang="sl-SI" sz="1400" dirty="0">
                <a:solidFill>
                  <a:schemeClr val="bg1"/>
                </a:solidFill>
                <a:latin typeface="Arial Narrow" pitchFamily="34" charset="0"/>
              </a:rPr>
              <a:t>Vay Adelma könyve</a:t>
            </a:r>
          </a:p>
          <a:p>
            <a:pPr algn="ctr"/>
            <a:r>
              <a:rPr lang="sl-SI" sz="1400" dirty="0">
                <a:solidFill>
                  <a:schemeClr val="bg1"/>
                </a:solidFill>
                <a:latin typeface="Arial Narrow" pitchFamily="34" charset="0"/>
              </a:rPr>
              <a:t>˝Szellem, Erő, Anyag˝</a:t>
            </a:r>
          </a:p>
          <a:p>
            <a:pPr algn="ctr"/>
            <a:r>
              <a:rPr lang="sl-SI" sz="1400" dirty="0" err="1">
                <a:solidFill>
                  <a:schemeClr val="bg1"/>
                </a:solidFill>
                <a:latin typeface="Arial Narrow" pitchFamily="34" charset="0"/>
              </a:rPr>
              <a:t>English</a:t>
            </a:r>
            <a:r>
              <a:rPr lang="sl-SI" sz="1400" dirty="0">
                <a:solidFill>
                  <a:schemeClr val="bg1"/>
                </a:solidFill>
                <a:latin typeface="Arial Narrow" pitchFamily="34" charset="0"/>
              </a:rPr>
              <a:t> </a:t>
            </a:r>
            <a:r>
              <a:rPr lang="sl-SI" sz="1400" dirty="0" err="1">
                <a:solidFill>
                  <a:schemeClr val="bg1"/>
                </a:solidFill>
                <a:latin typeface="Arial Narrow" pitchFamily="34" charset="0"/>
              </a:rPr>
              <a:t>Edition</a:t>
            </a:r>
            <a:endParaRPr lang="sl-SI" sz="1400" dirty="0">
              <a:solidFill>
                <a:schemeClr val="bg1"/>
              </a:solidFill>
              <a:latin typeface="Arial Narrow" pitchFamily="34" charset="0"/>
            </a:endParaRPr>
          </a:p>
        </p:txBody>
      </p:sp>
    </p:spTree>
    <p:extLst>
      <p:ext uri="{BB962C8B-B14F-4D97-AF65-F5344CB8AC3E}">
        <p14:creationId xmlns:p14="http://schemas.microsoft.com/office/powerpoint/2010/main" val="292165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83" y="116632"/>
            <a:ext cx="3861453" cy="5549520"/>
          </a:xfrm>
          <a:prstGeom prst="rect">
            <a:avLst/>
          </a:prstGeom>
        </p:spPr>
      </p:pic>
      <p:sp>
        <p:nvSpPr>
          <p:cNvPr id="4" name="Pravokotnik 3"/>
          <p:cNvSpPr/>
          <p:nvPr/>
        </p:nvSpPr>
        <p:spPr>
          <a:xfrm>
            <a:off x="134482" y="5805264"/>
            <a:ext cx="3861453" cy="738664"/>
          </a:xfrm>
          <a:prstGeom prst="rect">
            <a:avLst/>
          </a:prstGeom>
        </p:spPr>
        <p:txBody>
          <a:bodyPr wrap="square">
            <a:spAutoFit/>
          </a:bodyPr>
          <a:lstStyle/>
          <a:p>
            <a:pPr algn="ctr"/>
            <a:r>
              <a:rPr lang="sl-SI" sz="1400" dirty="0">
                <a:solidFill>
                  <a:schemeClr val="bg1"/>
                </a:solidFill>
                <a:latin typeface="Arial Narrow" pitchFamily="34" charset="0"/>
              </a:rPr>
              <a:t>Adelma von Vay‘s </a:t>
            </a:r>
            <a:r>
              <a:rPr lang="sl-SI" sz="1400" dirty="0" err="1">
                <a:solidFill>
                  <a:schemeClr val="bg1"/>
                </a:solidFill>
                <a:latin typeface="Arial Narrow" pitchFamily="34" charset="0"/>
              </a:rPr>
              <a:t>book</a:t>
            </a:r>
            <a:endParaRPr lang="sl-SI" sz="1400" dirty="0">
              <a:solidFill>
                <a:schemeClr val="bg1"/>
              </a:solidFill>
              <a:latin typeface="Arial Narrow" pitchFamily="34" charset="0"/>
            </a:endParaRPr>
          </a:p>
          <a:p>
            <a:pPr algn="ctr"/>
            <a:r>
              <a:rPr lang="sl-SI" sz="1400" dirty="0">
                <a:solidFill>
                  <a:schemeClr val="bg1"/>
                </a:solidFill>
                <a:latin typeface="Arial Narrow" pitchFamily="34" charset="0"/>
              </a:rPr>
              <a:t>˝Spirit, Power and Matter˝</a:t>
            </a:r>
          </a:p>
          <a:p>
            <a:pPr algn="ctr"/>
            <a:r>
              <a:rPr lang="sl-SI" sz="1400" dirty="0" err="1">
                <a:solidFill>
                  <a:schemeClr val="bg1"/>
                </a:solidFill>
                <a:latin typeface="Arial Narrow" pitchFamily="34" charset="0"/>
              </a:rPr>
              <a:t>Slovenian</a:t>
            </a:r>
            <a:r>
              <a:rPr lang="sl-SI" sz="1400" dirty="0">
                <a:solidFill>
                  <a:schemeClr val="bg1"/>
                </a:solidFill>
                <a:latin typeface="Arial Narrow" pitchFamily="34" charset="0"/>
              </a:rPr>
              <a:t> </a:t>
            </a:r>
            <a:r>
              <a:rPr lang="sl-SI" sz="1400" dirty="0" err="1">
                <a:solidFill>
                  <a:schemeClr val="bg1"/>
                </a:solidFill>
                <a:latin typeface="Arial Narrow" pitchFamily="34" charset="0"/>
              </a:rPr>
              <a:t>Edition</a:t>
            </a:r>
            <a:endParaRPr lang="sl-SI" sz="1400" dirty="0">
              <a:solidFill>
                <a:schemeClr val="bg1"/>
              </a:solidFill>
              <a:latin typeface="Arial Narrow" pitchFamily="34" charset="0"/>
            </a:endParaRPr>
          </a:p>
        </p:txBody>
      </p:sp>
      <p:sp>
        <p:nvSpPr>
          <p:cNvPr id="5" name="Pravokotnik 4"/>
          <p:cNvSpPr/>
          <p:nvPr/>
        </p:nvSpPr>
        <p:spPr>
          <a:xfrm>
            <a:off x="4148683" y="128489"/>
            <a:ext cx="4824536" cy="6863417"/>
          </a:xfrm>
          <a:prstGeom prst="rect">
            <a:avLst/>
          </a:prstGeom>
          <a:solidFill>
            <a:schemeClr val="bg2">
              <a:lumMod val="10000"/>
              <a:alpha val="70000"/>
            </a:schemeClr>
          </a:solidFill>
        </p:spPr>
        <p:txBody>
          <a:bodyPr wrap="square">
            <a:spAutoFit/>
          </a:bodyPr>
          <a:lstStyle/>
          <a:p>
            <a:r>
              <a:rPr lang="en-US" sz="2000" dirty="0" err="1">
                <a:solidFill>
                  <a:schemeClr val="bg1"/>
                </a:solidFill>
                <a:latin typeface="Arial Narrow" pitchFamily="34" charset="0"/>
                <a:ea typeface="BatangChe" pitchFamily="49" charset="-127"/>
              </a:rPr>
              <a:t>Meglátásom</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szerint</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munka</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speciális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kulcsszavai</a:t>
            </a:r>
            <a:r>
              <a:rPr lang="en-US" sz="2000" dirty="0">
                <a:solidFill>
                  <a:schemeClr val="bg1"/>
                </a:solidFill>
                <a:latin typeface="Arial Narrow" pitchFamily="34" charset="0"/>
                <a:ea typeface="BatangChe" pitchFamily="49" charset="-127"/>
              </a:rPr>
              <a:t>: VALÓS</a:t>
            </a:r>
            <a:r>
              <a:rPr lang="hu-HU" sz="2000" dirty="0">
                <a:solidFill>
                  <a:schemeClr val="bg1"/>
                </a:solidFill>
                <a:latin typeface="Arial Narrow" pitchFamily="34" charset="0"/>
                <a:ea typeface="BatangChe" pitchFamily="49" charset="-127"/>
              </a:rPr>
              <a:t>ÁGOS</a:t>
            </a:r>
            <a:r>
              <a:rPr lang="en-US" sz="2000" dirty="0">
                <a:solidFill>
                  <a:schemeClr val="bg1"/>
                </a:solidFill>
                <a:latin typeface="Arial Narrow" pitchFamily="34" charset="0"/>
                <a:ea typeface="BatangChe" pitchFamily="49" charset="-127"/>
              </a:rPr>
              <a:t> / </a:t>
            </a:r>
            <a:r>
              <a:rPr lang="hu-HU" sz="2000" dirty="0">
                <a:solidFill>
                  <a:schemeClr val="bg1"/>
                </a:solidFill>
                <a:latin typeface="Arial Narrow" pitchFamily="34" charset="0"/>
                <a:ea typeface="BatangChe" pitchFamily="49" charset="-127"/>
              </a:rPr>
              <a:t>KONKRÉT</a:t>
            </a:r>
            <a:r>
              <a:rPr lang="en-US" sz="2000" dirty="0">
                <a:solidFill>
                  <a:schemeClr val="bg1"/>
                </a:solidFill>
                <a:latin typeface="Arial Narrow" pitchFamily="34" charset="0"/>
                <a:ea typeface="BatangChe" pitchFamily="49" charset="-127"/>
              </a:rPr>
              <a:t> / ABSZTRAKT,</a:t>
            </a:r>
            <a:r>
              <a:rPr lang="hu-HU"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amelyek</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Triádot</a:t>
            </a:r>
            <a:r>
              <a:rPr lang="en-US" sz="2000" dirty="0">
                <a:solidFill>
                  <a:schemeClr val="bg1"/>
                </a:solidFill>
                <a:latin typeface="Arial Narrow" pitchFamily="34" charset="0"/>
                <a:ea typeface="BatangChe" pitchFamily="49" charset="-127"/>
              </a:rPr>
              <a:t> </a:t>
            </a:r>
            <a:r>
              <a:rPr lang="hu-HU" sz="2000" dirty="0">
                <a:solidFill>
                  <a:schemeClr val="bg1"/>
                </a:solidFill>
                <a:latin typeface="Arial Narrow" pitchFamily="34" charset="0"/>
                <a:ea typeface="BatangChe" pitchFamily="49" charset="-127"/>
              </a:rPr>
              <a:t>alkotnak </a:t>
            </a:r>
            <a:r>
              <a:rPr lang="en-US" sz="2000" dirty="0" err="1">
                <a:solidFill>
                  <a:schemeClr val="bg1"/>
                </a:solidFill>
                <a:latin typeface="Arial Narrow" pitchFamily="34" charset="0"/>
                <a:ea typeface="BatangChe" pitchFamily="49" charset="-127"/>
              </a:rPr>
              <a:t>és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mindazt</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számmisztikai</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struktúrát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amelyen</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könyv</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alap</a:t>
            </a:r>
            <a:r>
              <a:rPr lang="hu-HU" sz="2000" dirty="0">
                <a:solidFill>
                  <a:schemeClr val="bg1"/>
                </a:solidFill>
                <a:latin typeface="Arial Narrow" pitchFamily="34" charset="0"/>
                <a:ea typeface="BatangChe" pitchFamily="49" charset="-127"/>
              </a:rPr>
              <a:t>szik</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Spirituális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Vezetők</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által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említett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kulcsszavakat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összekapcsolva</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minden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folyamat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nagyon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világosan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és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szokatlan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módon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kerül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elmagyarázásra</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olyan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kapcsolatot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teremtve</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kereszténység</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és</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spiritualitás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között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ahogyan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azt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még</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soha</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más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könyv</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nem</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tette</a:t>
            </a:r>
            <a:r>
              <a:rPr lang="en-US" sz="2000" dirty="0">
                <a:solidFill>
                  <a:schemeClr val="bg1"/>
                </a:solidFill>
                <a:latin typeface="Arial Narrow" pitchFamily="34" charset="0"/>
                <a:ea typeface="BatangChe" pitchFamily="49" charset="-127"/>
              </a:rPr>
              <a:t>.</a:t>
            </a:r>
            <a:endParaRPr lang="en-US" sz="800" dirty="0">
              <a:solidFill>
                <a:schemeClr val="bg1"/>
              </a:solidFill>
              <a:latin typeface="Arial Narrow" pitchFamily="34" charset="0"/>
              <a:ea typeface="BatangChe" pitchFamily="49" charset="-127"/>
            </a:endParaRPr>
          </a:p>
          <a:p>
            <a:r>
              <a:rPr lang="en-US" sz="2000" dirty="0">
                <a:solidFill>
                  <a:schemeClr val="bg1"/>
                </a:solidFill>
                <a:latin typeface="Arial Narrow" pitchFamily="34" charset="0"/>
                <a:ea typeface="BatangChe" pitchFamily="49" charset="-127"/>
              </a:rPr>
              <a:t>A </a:t>
            </a:r>
            <a:r>
              <a:rPr lang="en-US" sz="2000" dirty="0" err="1">
                <a:solidFill>
                  <a:schemeClr val="bg1"/>
                </a:solidFill>
                <a:latin typeface="Arial Narrow" pitchFamily="34" charset="0"/>
                <a:ea typeface="BatangChe" pitchFamily="49" charset="-127"/>
              </a:rPr>
              <a:t>munka</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egyedisége</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abban</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rejlik</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hogy</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az</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összes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folyamat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világi</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leírása</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mellett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numerikus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képleteket</a:t>
            </a:r>
            <a:r>
              <a:rPr lang="en-US" sz="2000" dirty="0">
                <a:solidFill>
                  <a:schemeClr val="bg1"/>
                </a:solidFill>
                <a:latin typeface="Arial Narrow" pitchFamily="34" charset="0"/>
                <a:ea typeface="BatangChe" pitchFamily="49" charset="-127"/>
              </a:rPr>
              <a:t> is </a:t>
            </a:r>
            <a:r>
              <a:rPr lang="en-US" sz="2000" dirty="0" err="1">
                <a:solidFill>
                  <a:schemeClr val="bg1"/>
                </a:solidFill>
                <a:latin typeface="Arial Narrow" pitchFamily="34" charset="0"/>
                <a:ea typeface="BatangChe" pitchFamily="49" charset="-127"/>
              </a:rPr>
              <a:t>hozzáad</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számokkal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és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számösszegekkel</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magyarázza</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különböző</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mozgásokat</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és</a:t>
            </a:r>
            <a:r>
              <a:rPr lang="en-US" sz="2000" dirty="0">
                <a:solidFill>
                  <a:schemeClr val="bg1"/>
                </a:solidFill>
                <a:latin typeface="Arial Narrow" pitchFamily="34" charset="0"/>
                <a:ea typeface="BatangChe" pitchFamily="49" charset="-127"/>
              </a:rPr>
              <a:t> a </a:t>
            </a:r>
            <a:r>
              <a:rPr lang="en-US" sz="2000" dirty="0" err="1">
                <a:solidFill>
                  <a:schemeClr val="bg1"/>
                </a:solidFill>
                <a:latin typeface="Arial Narrow" pitchFamily="34" charset="0"/>
                <a:ea typeface="BatangChe" pitchFamily="49" charset="-127"/>
              </a:rPr>
              <a:t>teremtés</a:t>
            </a:r>
            <a:r>
              <a:rPr lang="en-US" sz="2000" dirty="0">
                <a:solidFill>
                  <a:schemeClr val="bg1"/>
                </a:solidFill>
                <a:latin typeface="Arial Narrow" pitchFamily="34" charset="0"/>
                <a:ea typeface="BatangChe" pitchFamily="49" charset="-127"/>
              </a:rPr>
              <a:t> </a:t>
            </a:r>
            <a:r>
              <a:rPr lang="en-US" sz="2000" dirty="0" err="1">
                <a:solidFill>
                  <a:schemeClr val="bg1"/>
                </a:solidFill>
                <a:latin typeface="Arial Narrow" pitchFamily="34" charset="0"/>
                <a:ea typeface="BatangChe" pitchFamily="49" charset="-127"/>
              </a:rPr>
              <a:t>szakaszait</a:t>
            </a:r>
            <a:r>
              <a:rPr lang="en-US" sz="2000" dirty="0">
                <a:solidFill>
                  <a:schemeClr val="bg1"/>
                </a:solidFill>
                <a:latin typeface="Arial Narrow" pitchFamily="34" charset="0"/>
                <a:ea typeface="BatangChe" pitchFamily="49" charset="-127"/>
              </a:rPr>
              <a:t>.</a:t>
            </a:r>
            <a:endParaRPr lang="hu-HU" sz="2000" dirty="0">
              <a:solidFill>
                <a:schemeClr val="bg1"/>
              </a:solidFill>
              <a:latin typeface="Arial Narrow" pitchFamily="34" charset="0"/>
              <a:ea typeface="BatangChe" pitchFamily="49" charset="-127"/>
            </a:endParaRPr>
          </a:p>
          <a:p>
            <a:r>
              <a:rPr lang="hu-HU" sz="2000" dirty="0">
                <a:solidFill>
                  <a:schemeClr val="bg1"/>
                </a:solidFill>
                <a:latin typeface="Arial Narrow" pitchFamily="34" charset="0"/>
                <a:ea typeface="BatangChe" pitchFamily="49" charset="-127"/>
              </a:rPr>
              <a:t>Véleményem szerint ezeket a számokat úgy értjük és adjuk hozzá a szöveghez, hogy mozgást adjunk a szavaknak, és nem egyszerű szavakká válnak, amelyeket az emberi elme megért, hanem olyan szavakká is, amelyeknek a leírását számokkal kell megérteni a spirituális elme számára.</a:t>
            </a:r>
          </a:p>
        </p:txBody>
      </p:sp>
    </p:spTree>
    <p:extLst>
      <p:ext uri="{BB962C8B-B14F-4D97-AF65-F5344CB8AC3E}">
        <p14:creationId xmlns:p14="http://schemas.microsoft.com/office/powerpoint/2010/main" val="2075360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t01_01re"/>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7322" y="0"/>
            <a:ext cx="2321499" cy="23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t01_01re"/>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9512" y="4392642"/>
            <a:ext cx="2239309" cy="226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t01_01re"/>
          <p:cNvPicPr>
            <a:picLocks noChangeAspect="1" noChangeArrowheads="1"/>
          </p:cNvPicPr>
          <p:nvPr/>
        </p:nvPicPr>
        <p:blipFill>
          <a:blip r:embed="rId6" cstate="print">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6128" y="2150284"/>
            <a:ext cx="2333298" cy="235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ixaDeTexto 14"/>
          <p:cNvSpPr txBox="1"/>
          <p:nvPr/>
        </p:nvSpPr>
        <p:spPr>
          <a:xfrm>
            <a:off x="2555776" y="260648"/>
            <a:ext cx="6336703" cy="5324535"/>
          </a:xfrm>
          <a:prstGeom prst="rect">
            <a:avLst/>
          </a:prstGeom>
          <a:solidFill>
            <a:schemeClr val="bg2">
              <a:lumMod val="10000"/>
              <a:alpha val="70000"/>
            </a:schemeClr>
          </a:solidFill>
        </p:spPr>
        <p:txBody>
          <a:bodyPr wrap="square" rtlCol="0">
            <a:spAutoFit/>
          </a:bodyPr>
          <a:lstStyle/>
          <a:p>
            <a:endParaRPr lang="sl-SI" sz="20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Nyilvánvaló, hogy ezek a számok olyan minták, amelyeket a spirituális elme geometriai formák létrehozásához használ. Másrészt a spirituális elme geometrikusan nyilvánul meg, létrehozva a 15 fő grafikát az A függelékben.</a:t>
            </a:r>
            <a:endParaRPr lang="sl-SI" sz="2000" dirty="0">
              <a:solidFill>
                <a:schemeClr val="bg1"/>
              </a:solidFill>
              <a:latin typeface="Arial Narrow" pitchFamily="34" charset="0"/>
              <a:ea typeface="BatangChe" pitchFamily="49" charset="-127"/>
            </a:endParaRPr>
          </a:p>
          <a:p>
            <a:endParaRPr lang="sl-SI" sz="20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A Szellem Információt (Erőt) közvetít az Anyagnak.Az információ továbbításának módját Adelma három másik formában egészíti ki ebben a munkában: SZAVAK, SZÁMOK és GRAFIKA. Ez a nyelv a</a:t>
            </a:r>
            <a:r>
              <a:rPr lang="hu-HU" sz="2000" dirty="0">
                <a:solidFill>
                  <a:schemeClr val="bg1"/>
                </a:solidFill>
                <a:latin typeface="Arial Narrow" pitchFamily="34" charset="0"/>
                <a:ea typeface="BatangChe" pitchFamily="49" charset="-127"/>
              </a:rPr>
              <a:t> </a:t>
            </a:r>
            <a:r>
              <a:rPr lang="pt-PT" sz="2000" dirty="0">
                <a:solidFill>
                  <a:schemeClr val="bg1"/>
                </a:solidFill>
                <a:latin typeface="Arial Narrow" pitchFamily="34" charset="0"/>
                <a:ea typeface="BatangChe" pitchFamily="49" charset="-127"/>
              </a:rPr>
              <a:t>Lélek-</a:t>
            </a:r>
            <a:r>
              <a:rPr lang="hu-HU" sz="2000" dirty="0">
                <a:solidFill>
                  <a:schemeClr val="bg1"/>
                </a:solidFill>
                <a:latin typeface="Arial Narrow" pitchFamily="34" charset="0"/>
                <a:ea typeface="BatangChe" pitchFamily="49" charset="-127"/>
              </a:rPr>
              <a:t>S</a:t>
            </a:r>
            <a:r>
              <a:rPr lang="pt-PT" sz="2000" dirty="0">
                <a:solidFill>
                  <a:schemeClr val="bg1"/>
                </a:solidFill>
                <a:latin typeface="Arial Narrow" pitchFamily="34" charset="0"/>
                <a:ea typeface="BatangChe" pitchFamily="49" charset="-127"/>
              </a:rPr>
              <a:t>zellem: szavak az </a:t>
            </a:r>
            <a:r>
              <a:rPr lang="hu-HU" sz="2000" dirty="0">
                <a:solidFill>
                  <a:schemeClr val="bg1"/>
                </a:solidFill>
                <a:latin typeface="Arial Narrow" pitchFamily="34" charset="0"/>
                <a:ea typeface="BatangChe" pitchFamily="49" charset="-127"/>
              </a:rPr>
              <a:t>A</a:t>
            </a:r>
            <a:r>
              <a:rPr lang="pt-PT" sz="2000" dirty="0">
                <a:solidFill>
                  <a:schemeClr val="bg1"/>
                </a:solidFill>
                <a:latin typeface="Arial Narrow" pitchFamily="34" charset="0"/>
                <a:ea typeface="BatangChe" pitchFamily="49" charset="-127"/>
              </a:rPr>
              <a:t>nyaghoz, számok az </a:t>
            </a:r>
            <a:r>
              <a:rPr lang="hu-HU" sz="2000" dirty="0">
                <a:solidFill>
                  <a:schemeClr val="bg1"/>
                </a:solidFill>
                <a:latin typeface="Arial Narrow" pitchFamily="34" charset="0"/>
                <a:ea typeface="BatangChe" pitchFamily="49" charset="-127"/>
              </a:rPr>
              <a:t>E</a:t>
            </a:r>
            <a:r>
              <a:rPr lang="pt-PT" sz="2000" dirty="0">
                <a:solidFill>
                  <a:schemeClr val="bg1"/>
                </a:solidFill>
                <a:latin typeface="Arial Narrow" pitchFamily="34" charset="0"/>
                <a:ea typeface="BatangChe" pitchFamily="49" charset="-127"/>
              </a:rPr>
              <a:t>rő-mozgás-teremtéshez és grafika a </a:t>
            </a:r>
            <a:r>
              <a:rPr lang="hu-HU" sz="2000" dirty="0">
                <a:solidFill>
                  <a:schemeClr val="bg1"/>
                </a:solidFill>
                <a:latin typeface="Arial Narrow" pitchFamily="34" charset="0"/>
                <a:ea typeface="BatangChe" pitchFamily="49" charset="-127"/>
              </a:rPr>
              <a:t>S</a:t>
            </a:r>
            <a:r>
              <a:rPr lang="pt-PT" sz="2000" dirty="0">
                <a:solidFill>
                  <a:schemeClr val="bg1"/>
                </a:solidFill>
                <a:latin typeface="Arial Narrow" pitchFamily="34" charset="0"/>
                <a:ea typeface="BatangChe" pitchFamily="49" charset="-127"/>
              </a:rPr>
              <a:t>zellem-</a:t>
            </a:r>
            <a:r>
              <a:rPr lang="hu-HU" sz="2000" dirty="0">
                <a:solidFill>
                  <a:schemeClr val="bg1"/>
                </a:solidFill>
                <a:latin typeface="Arial Narrow" pitchFamily="34" charset="0"/>
                <a:ea typeface="BatangChe" pitchFamily="49" charset="-127"/>
              </a:rPr>
              <a:t>L</a:t>
            </a:r>
            <a:r>
              <a:rPr lang="pt-PT" sz="2000" dirty="0">
                <a:solidFill>
                  <a:schemeClr val="bg1"/>
                </a:solidFill>
                <a:latin typeface="Arial Narrow" pitchFamily="34" charset="0"/>
                <a:ea typeface="BatangChe" pitchFamily="49" charset="-127"/>
              </a:rPr>
              <a:t>élek számára.</a:t>
            </a:r>
            <a:endParaRPr lang="sl-SI" sz="2000" dirty="0">
              <a:solidFill>
                <a:schemeClr val="bg1"/>
              </a:solidFill>
              <a:latin typeface="Arial Narrow" pitchFamily="34" charset="0"/>
              <a:ea typeface="BatangChe" pitchFamily="49" charset="-127"/>
            </a:endParaRPr>
          </a:p>
          <a:p>
            <a:endParaRPr lang="sl-SI" sz="2000" dirty="0">
              <a:solidFill>
                <a:schemeClr val="bg1"/>
              </a:solidFill>
              <a:latin typeface="Arial Narrow" pitchFamily="34" charset="0"/>
              <a:ea typeface="BatangChe" pitchFamily="49" charset="-127"/>
            </a:endParaRPr>
          </a:p>
          <a:p>
            <a:r>
              <a:rPr lang="pt-PT" sz="2000" dirty="0">
                <a:solidFill>
                  <a:schemeClr val="bg1"/>
                </a:solidFill>
                <a:latin typeface="Arial Narrow" pitchFamily="34" charset="0"/>
                <a:ea typeface="BatangChe" pitchFamily="49" charset="-127"/>
              </a:rPr>
              <a:t>A Szellem Információt (Erőt) közvetít az Anyagnak.Az információ továbbításának módját Adelma három másik formában egészíti ki ebben a munkában: SZAVAK, SZÁMOK és GRAFIKA. Ez a Lélek-Lélek Nyelve: Szavak az anyaghoz, Számok az Erő-Mozgás-teremtéshez és Grafika a Szellem-lélek számára.</a:t>
            </a:r>
            <a:endParaRPr lang="pt-PT" sz="2000" i="1" dirty="0">
              <a:solidFill>
                <a:schemeClr val="bg1"/>
              </a:solidFill>
              <a:latin typeface="Arial Narrow" pitchFamily="34" charset="0"/>
              <a:ea typeface="BatangChe" pitchFamily="49" charset="-127"/>
            </a:endParaRPr>
          </a:p>
        </p:txBody>
      </p:sp>
    </p:spTree>
    <p:extLst>
      <p:ext uri="{BB962C8B-B14F-4D97-AF65-F5344CB8AC3E}">
        <p14:creationId xmlns:p14="http://schemas.microsoft.com/office/powerpoint/2010/main" val="320946919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1902</TotalTime>
  <Words>4077</Words>
  <Application>Microsoft Office PowerPoint</Application>
  <PresentationFormat>Diavetítés a képernyőre (4:3 oldalarány)</PresentationFormat>
  <Paragraphs>329</Paragraphs>
  <Slides>47</Slides>
  <Notes>1</Notes>
  <HiddenSlides>0</HiddenSlides>
  <MMClips>2</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47</vt:i4>
      </vt:variant>
    </vt:vector>
  </HeadingPairs>
  <TitlesOfParts>
    <vt:vector size="54" baseType="lpstr">
      <vt:lpstr>Arial</vt:lpstr>
      <vt:lpstr>Arial Narrow</vt:lpstr>
      <vt:lpstr>Book Antiqua</vt:lpstr>
      <vt:lpstr>Calibri</vt:lpstr>
      <vt:lpstr>Garamond</vt:lpstr>
      <vt:lpstr>Perpetua Titling MT</vt:lpstr>
      <vt:lpstr>Tema do Office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joaop</dc:creator>
  <cp:lastModifiedBy>bar and</cp:lastModifiedBy>
  <cp:revision>185</cp:revision>
  <dcterms:created xsi:type="dcterms:W3CDTF">2012-10-16T11:22:57Z</dcterms:created>
  <dcterms:modified xsi:type="dcterms:W3CDTF">2023-04-29T12:28:15Z</dcterms:modified>
</cp:coreProperties>
</file>